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sldIdLst>
    <p:sldId id="256" r:id="rId2"/>
    <p:sldId id="282" r:id="rId3"/>
    <p:sldId id="556" r:id="rId4"/>
    <p:sldId id="566" r:id="rId5"/>
    <p:sldId id="569" r:id="rId6"/>
    <p:sldId id="571" r:id="rId7"/>
    <p:sldId id="572" r:id="rId8"/>
    <p:sldId id="573" r:id="rId9"/>
    <p:sldId id="574" r:id="rId10"/>
    <p:sldId id="570" r:id="rId11"/>
    <p:sldId id="568" r:id="rId12"/>
    <p:sldId id="581" r:id="rId13"/>
    <p:sldId id="575" r:id="rId14"/>
    <p:sldId id="576" r:id="rId15"/>
    <p:sldId id="578" r:id="rId16"/>
    <p:sldId id="579" r:id="rId17"/>
    <p:sldId id="582" r:id="rId18"/>
    <p:sldId id="580" r:id="rId19"/>
    <p:sldId id="560" r:id="rId20"/>
    <p:sldId id="273" r:id="rId21"/>
    <p:sldId id="274" r:id="rId22"/>
    <p:sldId id="275" r:id="rId23"/>
    <p:sldId id="276"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556"/>
            <p14:sldId id="566"/>
            <p14:sldId id="569"/>
            <p14:sldId id="571"/>
            <p14:sldId id="572"/>
            <p14:sldId id="573"/>
            <p14:sldId id="574"/>
            <p14:sldId id="570"/>
            <p14:sldId id="568"/>
            <p14:sldId id="581"/>
            <p14:sldId id="575"/>
            <p14:sldId id="576"/>
            <p14:sldId id="578"/>
            <p14:sldId id="579"/>
            <p14:sldId id="582"/>
            <p14:sldId id="580"/>
            <p14:sldId id="560"/>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6447" autoAdjust="0"/>
  </p:normalViewPr>
  <p:slideViewPr>
    <p:cSldViewPr snapToGrid="0">
      <p:cViewPr varScale="1">
        <p:scale>
          <a:sx n="92" d="100"/>
          <a:sy n="92" d="100"/>
        </p:scale>
        <p:origin x="-108" y="-13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4" Type="http://schemas.openxmlformats.org/officeDocument/2006/relationships/image" Target="../media/image13.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4"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2020-10-23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60ACAB6-06A0-453C-A925-AEEA3DA9F518}" type="slidenum">
              <a:rPr lang="en-CA" smtClean="0"/>
              <a:t>13</a:t>
            </a:fld>
            <a:endParaRPr lang="en-CA"/>
          </a:p>
        </p:txBody>
      </p:sp>
    </p:spTree>
    <p:extLst>
      <p:ext uri="{BB962C8B-B14F-4D97-AF65-F5344CB8AC3E}">
        <p14:creationId xmlns:p14="http://schemas.microsoft.com/office/powerpoint/2010/main" val="258002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60ACAB6-06A0-453C-A925-AEEA3DA9F518}" type="slidenum">
              <a:rPr lang="en-CA" smtClean="0"/>
              <a:t>14</a:t>
            </a:fld>
            <a:endParaRPr lang="en-CA"/>
          </a:p>
        </p:txBody>
      </p:sp>
    </p:spTree>
    <p:extLst>
      <p:ext uri="{BB962C8B-B14F-4D97-AF65-F5344CB8AC3E}">
        <p14:creationId xmlns:p14="http://schemas.microsoft.com/office/powerpoint/2010/main" val="258002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60ACAB6-06A0-453C-A925-AEEA3DA9F518}" type="slidenum">
              <a:rPr lang="en-CA" smtClean="0"/>
              <a:t>15</a:t>
            </a:fld>
            <a:endParaRPr lang="en-CA"/>
          </a:p>
        </p:txBody>
      </p:sp>
    </p:spTree>
    <p:extLst>
      <p:ext uri="{BB962C8B-B14F-4D97-AF65-F5344CB8AC3E}">
        <p14:creationId xmlns:p14="http://schemas.microsoft.com/office/powerpoint/2010/main" val="258002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60ACAB6-06A0-453C-A925-AEEA3DA9F518}" type="slidenum">
              <a:rPr lang="en-CA" smtClean="0"/>
              <a:t>16</a:t>
            </a:fld>
            <a:endParaRPr lang="en-CA"/>
          </a:p>
        </p:txBody>
      </p:sp>
    </p:spTree>
    <p:extLst>
      <p:ext uri="{BB962C8B-B14F-4D97-AF65-F5344CB8AC3E}">
        <p14:creationId xmlns:p14="http://schemas.microsoft.com/office/powerpoint/2010/main" val="258002999"/>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Matrices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Matrices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Matrices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Matrices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8.bin"/><Relationship Id="rId3" Type="http://schemas.microsoft.com/office/2007/relationships/media" Target="../media/media10.wav"/><Relationship Id="rId7" Type="http://schemas.openxmlformats.org/officeDocument/2006/relationships/image" Target="../media/image25.wmf"/><Relationship Id="rId12" Type="http://schemas.openxmlformats.org/officeDocument/2006/relationships/image" Target="../media/image8.png"/><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oleObject" Target="../embeddings/oleObject17.bin"/><Relationship Id="rId11" Type="http://schemas.openxmlformats.org/officeDocument/2006/relationships/image" Target="../media/image27.wmf"/><Relationship Id="rId5" Type="http://schemas.openxmlformats.org/officeDocument/2006/relationships/slideLayout" Target="../slideLayouts/slideLayout2.xml"/><Relationship Id="rId10" Type="http://schemas.openxmlformats.org/officeDocument/2006/relationships/oleObject" Target="../embeddings/oleObject19.bin"/><Relationship Id="rId4" Type="http://schemas.openxmlformats.org/officeDocument/2006/relationships/audio" Target="../media/media10.wav"/><Relationship Id="rId9" Type="http://schemas.openxmlformats.org/officeDocument/2006/relationships/image" Target="../media/image26.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31.wmf"/><Relationship Id="rId3" Type="http://schemas.microsoft.com/office/2007/relationships/media" Target="../media/media11.wav"/><Relationship Id="rId7" Type="http://schemas.openxmlformats.org/officeDocument/2006/relationships/image" Target="../media/image28.wmf"/><Relationship Id="rId12" Type="http://schemas.openxmlformats.org/officeDocument/2006/relationships/oleObject" Target="../embeddings/oleObject23.bin"/><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oleObject" Target="../embeddings/oleObject20.bin"/><Relationship Id="rId11" Type="http://schemas.openxmlformats.org/officeDocument/2006/relationships/image" Target="../media/image30.wmf"/><Relationship Id="rId5" Type="http://schemas.openxmlformats.org/officeDocument/2006/relationships/slideLayout" Target="../slideLayouts/slideLayout2.xml"/><Relationship Id="rId10" Type="http://schemas.openxmlformats.org/officeDocument/2006/relationships/oleObject" Target="../embeddings/oleObject22.bin"/><Relationship Id="rId4" Type="http://schemas.openxmlformats.org/officeDocument/2006/relationships/audio" Target="../media/media11.wav"/><Relationship Id="rId9" Type="http://schemas.openxmlformats.org/officeDocument/2006/relationships/image" Target="../media/image29.wmf"/><Relationship Id="rId1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5.bin"/><Relationship Id="rId3" Type="http://schemas.microsoft.com/office/2007/relationships/media" Target="../media/media12.wav"/><Relationship Id="rId7" Type="http://schemas.openxmlformats.org/officeDocument/2006/relationships/image" Target="../media/image32.wmf"/><Relationship Id="rId12" Type="http://schemas.openxmlformats.org/officeDocument/2006/relationships/image" Target="../media/image8.png"/><Relationship Id="rId2" Type="http://schemas.openxmlformats.org/officeDocument/2006/relationships/tags" Target="../tags/tag10.xml"/><Relationship Id="rId1" Type="http://schemas.openxmlformats.org/officeDocument/2006/relationships/vmlDrawing" Target="../drawings/vmlDrawing10.vml"/><Relationship Id="rId6" Type="http://schemas.openxmlformats.org/officeDocument/2006/relationships/oleObject" Target="../embeddings/oleObject24.bin"/><Relationship Id="rId11" Type="http://schemas.openxmlformats.org/officeDocument/2006/relationships/image" Target="../media/image34.wmf"/><Relationship Id="rId5" Type="http://schemas.openxmlformats.org/officeDocument/2006/relationships/slideLayout" Target="../slideLayouts/slideLayout2.xml"/><Relationship Id="rId10" Type="http://schemas.openxmlformats.org/officeDocument/2006/relationships/oleObject" Target="../embeddings/oleObject26.bin"/><Relationship Id="rId4" Type="http://schemas.openxmlformats.org/officeDocument/2006/relationships/audio" Target="../media/media12.wav"/><Relationship Id="rId9" Type="http://schemas.openxmlformats.org/officeDocument/2006/relationships/image" Target="../media/image33.wmf"/></Relationships>
</file>

<file path=ppt/slides/_rels/slide13.xml.rels><?xml version="1.0" encoding="UTF-8" standalone="yes"?>
<Relationships xmlns="http://schemas.openxmlformats.org/package/2006/relationships"><Relationship Id="rId8" Type="http://schemas.openxmlformats.org/officeDocument/2006/relationships/image" Target="../media/image23.wmf"/><Relationship Id="rId3" Type="http://schemas.microsoft.com/office/2007/relationships/media" Target="../media/media13.wav"/><Relationship Id="rId7" Type="http://schemas.openxmlformats.org/officeDocument/2006/relationships/oleObject" Target="../embeddings/oleObject27.bin"/><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audio" Target="../media/media13.wav"/><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23.wmf"/><Relationship Id="rId3" Type="http://schemas.microsoft.com/office/2007/relationships/media" Target="../media/media14.wav"/><Relationship Id="rId7" Type="http://schemas.openxmlformats.org/officeDocument/2006/relationships/oleObject" Target="../embeddings/oleObject28.bin"/><Relationship Id="rId2" Type="http://schemas.openxmlformats.org/officeDocument/2006/relationships/tags" Target="../tags/tag12.xml"/><Relationship Id="rId1" Type="http://schemas.openxmlformats.org/officeDocument/2006/relationships/vmlDrawing" Target="../drawings/vmlDrawing12.v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14.wav"/><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35.wmf"/><Relationship Id="rId3" Type="http://schemas.microsoft.com/office/2007/relationships/media" Target="../media/media15.wav"/><Relationship Id="rId7" Type="http://schemas.openxmlformats.org/officeDocument/2006/relationships/oleObject" Target="../embeddings/oleObject29.bin"/><Relationship Id="rId2" Type="http://schemas.openxmlformats.org/officeDocument/2006/relationships/tags" Target="../tags/tag13.xml"/><Relationship Id="rId1" Type="http://schemas.openxmlformats.org/officeDocument/2006/relationships/vmlDrawing" Target="../drawings/vmlDrawing13.v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15.wav"/><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36.wmf"/><Relationship Id="rId3" Type="http://schemas.microsoft.com/office/2007/relationships/media" Target="../media/media16.wav"/><Relationship Id="rId7" Type="http://schemas.openxmlformats.org/officeDocument/2006/relationships/oleObject" Target="../embeddings/oleObject30.bin"/><Relationship Id="rId2" Type="http://schemas.openxmlformats.org/officeDocument/2006/relationships/tags" Target="../tags/tag14.xml"/><Relationship Id="rId1" Type="http://schemas.openxmlformats.org/officeDocument/2006/relationships/vmlDrawing" Target="../drawings/vmlDrawing14.v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16.wav"/><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7.wav"/><Relationship Id="rId7" Type="http://schemas.openxmlformats.org/officeDocument/2006/relationships/image" Target="../media/image37.wmf"/><Relationship Id="rId2" Type="http://schemas.openxmlformats.org/officeDocument/2006/relationships/tags" Target="../tags/tag15.xml"/><Relationship Id="rId1" Type="http://schemas.openxmlformats.org/officeDocument/2006/relationships/vmlDrawing" Target="../drawings/vmlDrawing15.vml"/><Relationship Id="rId6" Type="http://schemas.openxmlformats.org/officeDocument/2006/relationships/oleObject" Target="../embeddings/oleObject31.bin"/><Relationship Id="rId5" Type="http://schemas.openxmlformats.org/officeDocument/2006/relationships/slideLayout" Target="../slideLayouts/slideLayout2.xml"/><Relationship Id="rId4" Type="http://schemas.openxmlformats.org/officeDocument/2006/relationships/audio" Target="../media/media17.wav"/></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8.wav"/><Relationship Id="rId7" Type="http://schemas.openxmlformats.org/officeDocument/2006/relationships/image" Target="../media/image38.wmf"/><Relationship Id="rId2" Type="http://schemas.openxmlformats.org/officeDocument/2006/relationships/tags" Target="../tags/tag16.xml"/><Relationship Id="rId1" Type="http://schemas.openxmlformats.org/officeDocument/2006/relationships/vmlDrawing" Target="../drawings/vmlDrawing16.vml"/><Relationship Id="rId6" Type="http://schemas.openxmlformats.org/officeDocument/2006/relationships/oleObject" Target="../embeddings/oleObject32.bin"/><Relationship Id="rId5" Type="http://schemas.openxmlformats.org/officeDocument/2006/relationships/slideLayout" Target="../slideLayouts/slideLayout2.xml"/><Relationship Id="rId4" Type="http://schemas.openxmlformats.org/officeDocument/2006/relationships/audio" Target="../media/media18.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oleObject" Target="../embeddings/oleObject4.bin"/><Relationship Id="rId3" Type="http://schemas.microsoft.com/office/2007/relationships/media" Target="../media/media3.wav"/><Relationship Id="rId7" Type="http://schemas.openxmlformats.org/officeDocument/2006/relationships/image" Target="../media/image10.wmf"/><Relationship Id="rId12" Type="http://schemas.openxmlformats.org/officeDocument/2006/relationships/image" Target="../media/image8.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2.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wav"/><Relationship Id="rId9" Type="http://schemas.openxmlformats.org/officeDocument/2006/relationships/image" Target="../media/image11.wmf"/><Relationship Id="rId14" Type="http://schemas.openxmlformats.org/officeDocument/2006/relationships/image" Target="../media/image13.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3" Type="http://schemas.microsoft.com/office/2007/relationships/media" Target="../media/media4.wav"/><Relationship Id="rId7" Type="http://schemas.openxmlformats.org/officeDocument/2006/relationships/image" Target="../media/image14.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wav"/><Relationship Id="rId9" Type="http://schemas.openxmlformats.org/officeDocument/2006/relationships/image" Target="../media/image13.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8.wmf"/><Relationship Id="rId18" Type="http://schemas.openxmlformats.org/officeDocument/2006/relationships/image" Target="../media/image8.png"/><Relationship Id="rId3" Type="http://schemas.microsoft.com/office/2007/relationships/media" Target="../media/media5.wav"/><Relationship Id="rId7" Type="http://schemas.openxmlformats.org/officeDocument/2006/relationships/image" Target="../media/image15.wmf"/><Relationship Id="rId12" Type="http://schemas.openxmlformats.org/officeDocument/2006/relationships/oleObject" Target="../embeddings/oleObject10.bin"/><Relationship Id="rId17" Type="http://schemas.openxmlformats.org/officeDocument/2006/relationships/image" Target="../media/image20.wmf"/><Relationship Id="rId2" Type="http://schemas.openxmlformats.org/officeDocument/2006/relationships/tags" Target="../tags/tag3.xml"/><Relationship Id="rId16" Type="http://schemas.openxmlformats.org/officeDocument/2006/relationships/oleObject" Target="../embeddings/oleObject12.bin"/><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17.wmf"/><Relationship Id="rId5" Type="http://schemas.openxmlformats.org/officeDocument/2006/relationships/slideLayout" Target="../slideLayouts/slideLayout2.xml"/><Relationship Id="rId15" Type="http://schemas.openxmlformats.org/officeDocument/2006/relationships/image" Target="../media/image19.wmf"/><Relationship Id="rId10" Type="http://schemas.openxmlformats.org/officeDocument/2006/relationships/oleObject" Target="../embeddings/oleObject9.bin"/><Relationship Id="rId4" Type="http://schemas.openxmlformats.org/officeDocument/2006/relationships/audio" Target="../media/media5.wav"/><Relationship Id="rId9" Type="http://schemas.openxmlformats.org/officeDocument/2006/relationships/image" Target="../media/image16.wmf"/><Relationship Id="rId14" Type="http://schemas.openxmlformats.org/officeDocument/2006/relationships/oleObject" Target="../embeddings/oleObject11.bin"/></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6.wav"/><Relationship Id="rId7" Type="http://schemas.openxmlformats.org/officeDocument/2006/relationships/image" Target="../media/image21.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13.bin"/><Relationship Id="rId5" Type="http://schemas.openxmlformats.org/officeDocument/2006/relationships/slideLayout" Target="../slideLayouts/slideLayout2.xml"/><Relationship Id="rId4" Type="http://schemas.openxmlformats.org/officeDocument/2006/relationships/audio" Target="../media/media6.wav"/></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7.wav"/><Relationship Id="rId7" Type="http://schemas.openxmlformats.org/officeDocument/2006/relationships/image" Target="../media/image22.wmf"/><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14.bin"/><Relationship Id="rId5" Type="http://schemas.openxmlformats.org/officeDocument/2006/relationships/slideLayout" Target="../slideLayouts/slideLayout2.xml"/><Relationship Id="rId4" Type="http://schemas.openxmlformats.org/officeDocument/2006/relationships/audio" Target="../media/media7.wav"/></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8.wav"/><Relationship Id="rId7" Type="http://schemas.openxmlformats.org/officeDocument/2006/relationships/image" Target="../media/image23.wmf"/><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slideLayout" Target="../slideLayouts/slideLayout2.xml"/><Relationship Id="rId4" Type="http://schemas.openxmlformats.org/officeDocument/2006/relationships/audio" Target="../media/media8.wav"/></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9.wav"/><Relationship Id="rId7" Type="http://schemas.openxmlformats.org/officeDocument/2006/relationships/image" Target="../media/image23.wmf"/><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16.bin"/><Relationship Id="rId5" Type="http://schemas.openxmlformats.org/officeDocument/2006/relationships/slideLayout" Target="../slideLayouts/slideLayout2.xml"/><Relationship Id="rId4" Type="http://schemas.openxmlformats.org/officeDocument/2006/relationships/audio" Target="../media/media9.wav"/><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6.4.1 </a:t>
            </a:r>
            <a:r>
              <a:rPr lang="en-CA" dirty="0" smtClean="0"/>
              <a:t>Matrices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7102"/>
    </mc:Choice>
    <mc:Fallback xmlns="">
      <p:transition spd="slow" advTm="7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Column vectors of a matrix</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Because a system of linear equations is equivalent to finding a linear combination of vectors equaling a target vector,</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we will identify the columns as vectors</a:t>
            </a: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lvl="1"/>
            <a:r>
              <a:rPr lang="en-US" dirty="0" smtClean="0">
                <a:latin typeface="Times New Roman" panose="02020603050405020304" pitchFamily="18" charset="0"/>
              </a:rPr>
              <a:t>The columns of matrices </a:t>
            </a:r>
            <a:r>
              <a:rPr lang="en-US" i="1" dirty="0" smtClean="0">
                <a:latin typeface="Times New Roman" panose="02020603050405020304" pitchFamily="18" charset="0"/>
              </a:rPr>
              <a:t>A</a:t>
            </a:r>
            <a:r>
              <a:rPr lang="en-US" dirty="0" smtClean="0">
                <a:latin typeface="Times New Roman" panose="02020603050405020304" pitchFamily="18" charset="0"/>
              </a:rPr>
              <a:t>, </a:t>
            </a:r>
            <a:r>
              <a:rPr lang="en-US" i="1" dirty="0" smtClean="0">
                <a:latin typeface="Times New Roman" panose="02020603050405020304" pitchFamily="18" charset="0"/>
              </a:rPr>
              <a:t>B</a:t>
            </a:r>
            <a:r>
              <a:rPr lang="en-US" dirty="0" smtClean="0">
                <a:latin typeface="Times New Roman" panose="02020603050405020304" pitchFamily="18" charset="0"/>
              </a:rPr>
              <a:t> and </a:t>
            </a:r>
            <a:r>
              <a:rPr lang="en-US" i="1" dirty="0" smtClean="0">
                <a:latin typeface="Times New Roman" panose="02020603050405020304" pitchFamily="18" charset="0"/>
              </a:rPr>
              <a:t>C</a:t>
            </a:r>
            <a:r>
              <a:rPr lang="en-US" dirty="0" smtClean="0">
                <a:latin typeface="Times New Roman" panose="02020603050405020304" pitchFamily="18" charset="0"/>
              </a:rPr>
              <a:t> are </a:t>
            </a:r>
            <a:r>
              <a:rPr lang="en-US" b="1" dirty="0" err="1" smtClean="0">
                <a:latin typeface="Times New Roman" panose="02020603050405020304" pitchFamily="18" charset="0"/>
              </a:rPr>
              <a:t>a</a:t>
            </a:r>
            <a:r>
              <a:rPr lang="en-US" i="1" baseline="-25000" dirty="0" err="1" smtClean="0">
                <a:latin typeface="Times New Roman" panose="02020603050405020304" pitchFamily="18" charset="0"/>
              </a:rPr>
              <a:t>j</a:t>
            </a:r>
            <a:r>
              <a:rPr lang="en-US" dirty="0" smtClean="0">
                <a:latin typeface="Times New Roman" panose="02020603050405020304" pitchFamily="18" charset="0"/>
              </a:rPr>
              <a:t>, </a:t>
            </a:r>
            <a:r>
              <a:rPr lang="en-US" b="1" dirty="0" err="1" smtClean="0">
                <a:latin typeface="Times New Roman" panose="02020603050405020304" pitchFamily="18" charset="0"/>
              </a:rPr>
              <a:t>b</a:t>
            </a:r>
            <a:r>
              <a:rPr lang="en-US" i="1" baseline="-25000" dirty="0" err="1" smtClean="0">
                <a:latin typeface="Times New Roman" panose="02020603050405020304" pitchFamily="18" charset="0"/>
              </a:rPr>
              <a:t>j</a:t>
            </a:r>
            <a:r>
              <a:rPr lang="en-US" dirty="0" smtClean="0">
                <a:latin typeface="Times New Roman" panose="02020603050405020304" pitchFamily="18" charset="0"/>
              </a:rPr>
              <a:t> and</a:t>
            </a:r>
            <a:r>
              <a:rPr lang="en-US" b="1" dirty="0" smtClean="0">
                <a:latin typeface="Times New Roman" panose="02020603050405020304" pitchFamily="18" charset="0"/>
              </a:rPr>
              <a:t> </a:t>
            </a:r>
            <a:r>
              <a:rPr lang="en-US" b="1" dirty="0" err="1" smtClean="0">
                <a:latin typeface="Times New Roman" panose="02020603050405020304" pitchFamily="18" charset="0"/>
              </a:rPr>
              <a:t>c</a:t>
            </a:r>
            <a:r>
              <a:rPr lang="en-US" i="1" baseline="-25000" dirty="0" err="1" smtClean="0">
                <a:latin typeface="Times New Roman" panose="02020603050405020304" pitchFamily="18" charset="0"/>
              </a:rPr>
              <a:t>j</a:t>
            </a:r>
            <a:r>
              <a:rPr lang="en-US" dirty="0" smtClean="0">
                <a:latin typeface="Times New Roman" panose="02020603050405020304" pitchFamily="18" charset="0"/>
              </a:rPr>
              <a:t>, respectively</a:t>
            </a:r>
          </a:p>
          <a:p>
            <a:pPr lvl="1"/>
            <a:r>
              <a:rPr lang="en-US" dirty="0" smtClean="0">
                <a:latin typeface="Times New Roman" panose="02020603050405020304" pitchFamily="18" charset="0"/>
              </a:rPr>
              <a:t>The entries of these matrices are </a:t>
            </a:r>
            <a:r>
              <a:rPr lang="en-US" i="1" dirty="0" err="1" smtClean="0">
                <a:latin typeface="Times New Roman" panose="02020603050405020304" pitchFamily="18" charset="0"/>
              </a:rPr>
              <a:t>a</a:t>
            </a:r>
            <a:r>
              <a:rPr lang="en-US" i="1" baseline="-25000" dirty="0" err="1" smtClean="0">
                <a:latin typeface="Times New Roman" panose="02020603050405020304" pitchFamily="18" charset="0"/>
              </a:rPr>
              <a:t>i</a:t>
            </a:r>
            <a:r>
              <a:rPr lang="en-US" baseline="-25000" dirty="0" err="1" smtClean="0">
                <a:latin typeface="Times New Roman" panose="02020603050405020304" pitchFamily="18" charset="0"/>
              </a:rPr>
              <a:t>,</a:t>
            </a:r>
            <a:r>
              <a:rPr lang="en-US" i="1" baseline="-25000" dirty="0" err="1" smtClean="0">
                <a:latin typeface="Times New Roman" panose="02020603050405020304" pitchFamily="18" charset="0"/>
              </a:rPr>
              <a:t>j</a:t>
            </a:r>
            <a:r>
              <a:rPr lang="en-US" dirty="0" smtClean="0">
                <a:latin typeface="Times New Roman" panose="02020603050405020304" pitchFamily="18" charset="0"/>
              </a:rPr>
              <a:t>, </a:t>
            </a:r>
            <a:r>
              <a:rPr lang="en-US" i="1" dirty="0" err="1" smtClean="0">
                <a:latin typeface="Times New Roman" panose="02020603050405020304" pitchFamily="18" charset="0"/>
              </a:rPr>
              <a:t>b</a:t>
            </a:r>
            <a:r>
              <a:rPr lang="en-US" i="1" baseline="-25000" dirty="0" err="1" smtClean="0">
                <a:latin typeface="Times New Roman" panose="02020603050405020304" pitchFamily="18" charset="0"/>
              </a:rPr>
              <a:t>i</a:t>
            </a:r>
            <a:r>
              <a:rPr lang="en-US" baseline="-25000" dirty="0" err="1" smtClean="0">
                <a:latin typeface="Times New Roman" panose="02020603050405020304" pitchFamily="18" charset="0"/>
              </a:rPr>
              <a:t>,</a:t>
            </a:r>
            <a:r>
              <a:rPr lang="en-US" i="1" baseline="-25000" dirty="0" err="1" smtClean="0">
                <a:latin typeface="Times New Roman" panose="02020603050405020304" pitchFamily="18" charset="0"/>
              </a:rPr>
              <a:t>j</a:t>
            </a:r>
            <a:r>
              <a:rPr lang="en-US" dirty="0" smtClean="0">
                <a:latin typeface="Times New Roman" panose="02020603050405020304" pitchFamily="18" charset="0"/>
              </a:rPr>
              <a:t> and </a:t>
            </a:r>
            <a:r>
              <a:rPr lang="en-US" i="1" dirty="0" err="1" smtClean="0">
                <a:latin typeface="Times New Roman" panose="02020603050405020304" pitchFamily="18" charset="0"/>
              </a:rPr>
              <a:t>c</a:t>
            </a:r>
            <a:r>
              <a:rPr lang="en-US" i="1" baseline="-25000" dirty="0" err="1" smtClean="0">
                <a:latin typeface="Times New Roman" panose="02020603050405020304" pitchFamily="18" charset="0"/>
              </a:rPr>
              <a:t>i</a:t>
            </a:r>
            <a:r>
              <a:rPr lang="en-US" baseline="-25000" dirty="0" err="1" smtClean="0">
                <a:latin typeface="Times New Roman" panose="02020603050405020304" pitchFamily="18" charset="0"/>
              </a:rPr>
              <a:t>,</a:t>
            </a:r>
            <a:r>
              <a:rPr lang="en-US" i="1" baseline="-25000" dirty="0" err="1" smtClean="0">
                <a:latin typeface="Times New Roman" panose="02020603050405020304" pitchFamily="18" charset="0"/>
              </a:rPr>
              <a:t>j</a:t>
            </a:r>
            <a:r>
              <a:rPr lang="en-US" dirty="0" smtClean="0">
                <a:latin typeface="Times New Roman" panose="02020603050405020304" pitchFamily="18" charset="0"/>
              </a:rPr>
              <a:t>, respectively </a:t>
            </a: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2980615773"/>
              </p:ext>
            </p:extLst>
          </p:nvPr>
        </p:nvGraphicFramePr>
        <p:xfrm>
          <a:off x="547688" y="2906713"/>
          <a:ext cx="4029075" cy="2084387"/>
        </p:xfrm>
        <a:graphic>
          <a:graphicData uri="http://schemas.openxmlformats.org/presentationml/2006/ole">
            <mc:AlternateContent xmlns:mc="http://schemas.openxmlformats.org/markup-compatibility/2006">
              <mc:Choice xmlns:v="urn:schemas-microsoft-com:vml" Requires="v">
                <p:oleObj spid="_x0000_s315426" name="Equation" r:id="rId6" imgW="3390840" imgH="1904760" progId="Equation.DSMT4">
                  <p:embed/>
                </p:oleObj>
              </mc:Choice>
              <mc:Fallback>
                <p:oleObj name="Equation" r:id="rId6" imgW="3390840" imgH="1904760" progId="Equation.DSMT4">
                  <p:embed/>
                  <p:pic>
                    <p:nvPicPr>
                      <p:cNvPr id="0" name="Object 11"/>
                      <p:cNvPicPr>
                        <a:picLocks noChangeAspect="1" noChangeArrowheads="1"/>
                      </p:cNvPicPr>
                      <p:nvPr/>
                    </p:nvPicPr>
                    <p:blipFill>
                      <a:blip r:embed="rId7"/>
                      <a:srcRect/>
                      <a:stretch>
                        <a:fillRect/>
                      </a:stretch>
                    </p:blipFill>
                    <p:spPr bwMode="auto">
                      <a:xfrm>
                        <a:off x="547688" y="2906713"/>
                        <a:ext cx="4029075"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182894177"/>
              </p:ext>
            </p:extLst>
          </p:nvPr>
        </p:nvGraphicFramePr>
        <p:xfrm>
          <a:off x="5107956" y="2920848"/>
          <a:ext cx="3576638" cy="2082800"/>
        </p:xfrm>
        <a:graphic>
          <a:graphicData uri="http://schemas.openxmlformats.org/presentationml/2006/ole">
            <mc:AlternateContent xmlns:mc="http://schemas.openxmlformats.org/markup-compatibility/2006">
              <mc:Choice xmlns:v="urn:schemas-microsoft-com:vml" Requires="v">
                <p:oleObj spid="_x0000_s315427" name="Equation" r:id="rId8" imgW="3009600" imgH="1904760" progId="Equation.DSMT4">
                  <p:embed/>
                </p:oleObj>
              </mc:Choice>
              <mc:Fallback>
                <p:oleObj name="Equation" r:id="rId8" imgW="3009600" imgH="1904760" progId="Equation.DSMT4">
                  <p:embed/>
                  <p:pic>
                    <p:nvPicPr>
                      <p:cNvPr id="0" name=""/>
                      <p:cNvPicPr>
                        <a:picLocks noChangeAspect="1" noChangeArrowheads="1"/>
                      </p:cNvPicPr>
                      <p:nvPr/>
                    </p:nvPicPr>
                    <p:blipFill>
                      <a:blip r:embed="rId9"/>
                      <a:srcRect/>
                      <a:stretch>
                        <a:fillRect/>
                      </a:stretch>
                    </p:blipFill>
                    <p:spPr bwMode="auto">
                      <a:xfrm>
                        <a:off x="5107956" y="2920848"/>
                        <a:ext cx="357663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195436363"/>
              </p:ext>
            </p:extLst>
          </p:nvPr>
        </p:nvGraphicFramePr>
        <p:xfrm>
          <a:off x="1826260" y="5025390"/>
          <a:ext cx="2097088" cy="415925"/>
        </p:xfrm>
        <a:graphic>
          <a:graphicData uri="http://schemas.openxmlformats.org/presentationml/2006/ole">
            <mc:AlternateContent xmlns:mc="http://schemas.openxmlformats.org/markup-compatibility/2006">
              <mc:Choice xmlns:v="urn:schemas-microsoft-com:vml" Requires="v">
                <p:oleObj spid="_x0000_s315428" name="Equation" r:id="rId10" imgW="1765080" imgH="380880" progId="Equation.DSMT4">
                  <p:embed/>
                </p:oleObj>
              </mc:Choice>
              <mc:Fallback>
                <p:oleObj name="Equation" r:id="rId10" imgW="1765080" imgH="380880" progId="Equation.DSMT4">
                  <p:embed/>
                  <p:pic>
                    <p:nvPicPr>
                      <p:cNvPr id="0" name=""/>
                      <p:cNvPicPr>
                        <a:picLocks noChangeAspect="1" noChangeArrowheads="1"/>
                      </p:cNvPicPr>
                      <p:nvPr/>
                    </p:nvPicPr>
                    <p:blipFill>
                      <a:blip r:embed="rId11"/>
                      <a:srcRect/>
                      <a:stretch>
                        <a:fillRect/>
                      </a:stretch>
                    </p:blipFill>
                    <p:spPr bwMode="auto">
                      <a:xfrm>
                        <a:off x="1826260" y="5025390"/>
                        <a:ext cx="20970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 name="Audio 1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52639308"/>
      </p:ext>
    </p:extLst>
  </p:cSld>
  <p:clrMapOvr>
    <a:masterClrMapping/>
  </p:clrMapOvr>
  <mc:AlternateContent xmlns:mc="http://schemas.openxmlformats.org/markup-compatibility/2006" xmlns:p14="http://schemas.microsoft.com/office/powerpoint/2010/main">
    <mc:Choice Requires="p14">
      <p:transition spd="slow" p14:dur="2000" advTm="97177"/>
    </mc:Choice>
    <mc:Fallback xmlns="">
      <p:transition spd="slow" advTm="97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Column vectors of a matrix</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For example, given the matrix</a:t>
            </a: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the column vectors are </a:t>
            </a: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2393808100"/>
              </p:ext>
            </p:extLst>
          </p:nvPr>
        </p:nvGraphicFramePr>
        <p:xfrm>
          <a:off x="3389583" y="2151335"/>
          <a:ext cx="2384425" cy="1220788"/>
        </p:xfrm>
        <a:graphic>
          <a:graphicData uri="http://schemas.openxmlformats.org/presentationml/2006/ole">
            <mc:AlternateContent xmlns:mc="http://schemas.openxmlformats.org/markup-compatibility/2006">
              <mc:Choice xmlns:v="urn:schemas-microsoft-com:vml" Requires="v">
                <p:oleObj spid="_x0000_s316455" name="Equation" r:id="rId6" imgW="2006280" imgH="1117440" progId="Equation.DSMT4">
                  <p:embed/>
                </p:oleObj>
              </mc:Choice>
              <mc:Fallback>
                <p:oleObj name="Equation" r:id="rId6" imgW="2006280" imgH="1117440" progId="Equation.DSMT4">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9583" y="2151335"/>
                        <a:ext cx="2384425"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04395055"/>
              </p:ext>
            </p:extLst>
          </p:nvPr>
        </p:nvGraphicFramePr>
        <p:xfrm>
          <a:off x="2800051" y="4299537"/>
          <a:ext cx="1101725" cy="1220787"/>
        </p:xfrm>
        <a:graphic>
          <a:graphicData uri="http://schemas.openxmlformats.org/presentationml/2006/ole">
            <mc:AlternateContent xmlns:mc="http://schemas.openxmlformats.org/markup-compatibility/2006">
              <mc:Choice xmlns:v="urn:schemas-microsoft-com:vml" Requires="v">
                <p:oleObj spid="_x0000_s316456" name="Equation" r:id="rId8" imgW="927000" imgH="1117440" progId="Equation.DSMT4">
                  <p:embed/>
                </p:oleObj>
              </mc:Choice>
              <mc:Fallback>
                <p:oleObj name="Equation" r:id="rId8" imgW="927000" imgH="1117440" progId="Equation.DSMT4">
                  <p:embed/>
                  <p:pic>
                    <p:nvPicPr>
                      <p:cNvPr id="0" name=""/>
                      <p:cNvPicPr>
                        <a:picLocks noChangeAspect="1" noChangeArrowheads="1"/>
                      </p:cNvPicPr>
                      <p:nvPr/>
                    </p:nvPicPr>
                    <p:blipFill>
                      <a:blip r:embed="rId9"/>
                      <a:srcRect/>
                      <a:stretch>
                        <a:fillRect/>
                      </a:stretch>
                    </p:blipFill>
                    <p:spPr bwMode="auto">
                      <a:xfrm>
                        <a:off x="2800051" y="4299537"/>
                        <a:ext cx="1101725"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162474999"/>
              </p:ext>
            </p:extLst>
          </p:nvPr>
        </p:nvGraphicFramePr>
        <p:xfrm>
          <a:off x="4119524" y="4306888"/>
          <a:ext cx="1298575" cy="1220787"/>
        </p:xfrm>
        <a:graphic>
          <a:graphicData uri="http://schemas.openxmlformats.org/presentationml/2006/ole">
            <mc:AlternateContent xmlns:mc="http://schemas.openxmlformats.org/markup-compatibility/2006">
              <mc:Choice xmlns:v="urn:schemas-microsoft-com:vml" Requires="v">
                <p:oleObj spid="_x0000_s316457" name="Equation" r:id="rId10" imgW="1091880" imgH="1117440" progId="Equation.DSMT4">
                  <p:embed/>
                </p:oleObj>
              </mc:Choice>
              <mc:Fallback>
                <p:oleObj name="Equation" r:id="rId10" imgW="1091880" imgH="1117440" progId="Equation.DSMT4">
                  <p:embed/>
                  <p:pic>
                    <p:nvPicPr>
                      <p:cNvPr id="0" name=""/>
                      <p:cNvPicPr>
                        <a:picLocks noChangeAspect="1" noChangeArrowheads="1"/>
                      </p:cNvPicPr>
                      <p:nvPr/>
                    </p:nvPicPr>
                    <p:blipFill>
                      <a:blip r:embed="rId11"/>
                      <a:srcRect/>
                      <a:stretch>
                        <a:fillRect/>
                      </a:stretch>
                    </p:blipFill>
                    <p:spPr bwMode="auto">
                      <a:xfrm>
                        <a:off x="4119524" y="4306888"/>
                        <a:ext cx="1298575"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748434548"/>
              </p:ext>
            </p:extLst>
          </p:nvPr>
        </p:nvGraphicFramePr>
        <p:xfrm>
          <a:off x="5561013" y="4313238"/>
          <a:ext cx="1296987" cy="1220787"/>
        </p:xfrm>
        <a:graphic>
          <a:graphicData uri="http://schemas.openxmlformats.org/presentationml/2006/ole">
            <mc:AlternateContent xmlns:mc="http://schemas.openxmlformats.org/markup-compatibility/2006">
              <mc:Choice xmlns:v="urn:schemas-microsoft-com:vml" Requires="v">
                <p:oleObj spid="_x0000_s316458" name="Equation" r:id="rId12" imgW="1091880" imgH="1117440" progId="Equation.DSMT4">
                  <p:embed/>
                </p:oleObj>
              </mc:Choice>
              <mc:Fallback>
                <p:oleObj name="Equation" r:id="rId12" imgW="1091880" imgH="1117440" progId="Equation.DSMT4">
                  <p:embed/>
                  <p:pic>
                    <p:nvPicPr>
                      <p:cNvPr id="0" name=""/>
                      <p:cNvPicPr>
                        <a:picLocks noChangeAspect="1" noChangeArrowheads="1"/>
                      </p:cNvPicPr>
                      <p:nvPr/>
                    </p:nvPicPr>
                    <p:blipFill>
                      <a:blip r:embed="rId13"/>
                      <a:srcRect/>
                      <a:stretch>
                        <a:fillRect/>
                      </a:stretch>
                    </p:blipFill>
                    <p:spPr bwMode="auto">
                      <a:xfrm>
                        <a:off x="5561013" y="4313238"/>
                        <a:ext cx="1296987"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671901382"/>
      </p:ext>
    </p:extLst>
  </p:cSld>
  <p:clrMapOvr>
    <a:masterClrMapping/>
  </p:clrMapOvr>
  <mc:AlternateContent xmlns:mc="http://schemas.openxmlformats.org/markup-compatibility/2006" xmlns:p14="http://schemas.microsoft.com/office/powerpoint/2010/main">
    <mc:Choice Requires="p14">
      <p:transition spd="slow" p14:dur="2000" advTm="16870"/>
    </mc:Choice>
    <mc:Fallback xmlns="">
      <p:transition spd="slow" advTm="16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Square matrices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When </a:t>
            </a:r>
            <a:r>
              <a:rPr lang="en-US" i="1" dirty="0" smtClean="0">
                <a:latin typeface="Times New Roman" panose="02020603050405020304" pitchFamily="18" charset="0"/>
              </a:rPr>
              <a:t>m</a:t>
            </a:r>
            <a:r>
              <a:rPr lang="en-US" dirty="0" smtClean="0">
                <a:latin typeface="Times New Roman" panose="02020603050405020304" pitchFamily="18" charset="0"/>
              </a:rPr>
              <a:t> = </a:t>
            </a:r>
            <a:r>
              <a:rPr lang="en-US" i="1" dirty="0" smtClean="0">
                <a:latin typeface="Times New Roman" panose="02020603050405020304" pitchFamily="18" charset="0"/>
              </a:rPr>
              <a:t>n</a:t>
            </a:r>
            <a:r>
              <a:rPr lang="en-US" dirty="0" smtClean="0">
                <a:latin typeface="Times New Roman" panose="02020603050405020304" pitchFamily="18" charset="0"/>
              </a:rPr>
              <a:t>, for obvious reasons, we call a matrix a </a:t>
            </a:r>
            <a:r>
              <a:rPr lang="en-US" i="1" dirty="0" smtClean="0">
                <a:latin typeface="Times New Roman" panose="02020603050405020304" pitchFamily="18" charset="0"/>
              </a:rPr>
              <a:t>square matrix</a:t>
            </a:r>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pPr marL="0" indent="0">
              <a:buNone/>
            </a:pPr>
            <a:r>
              <a:rPr lang="en-US" dirty="0">
                <a:latin typeface="Times New Roman" panose="02020603050405020304" pitchFamily="18" charset="0"/>
              </a:rPr>
              <a:t>	</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3401280619"/>
              </p:ext>
            </p:extLst>
          </p:nvPr>
        </p:nvGraphicFramePr>
        <p:xfrm>
          <a:off x="1588135" y="2462213"/>
          <a:ext cx="1871663" cy="804862"/>
        </p:xfrm>
        <a:graphic>
          <a:graphicData uri="http://schemas.openxmlformats.org/presentationml/2006/ole">
            <mc:AlternateContent xmlns:mc="http://schemas.openxmlformats.org/markup-compatibility/2006">
              <mc:Choice xmlns:v="urn:schemas-microsoft-com:vml" Requires="v">
                <p:oleObj spid="_x0000_s326679" name="Equation" r:id="rId6" imgW="1574640" imgH="736560" progId="Equation.DSMT4">
                  <p:embed/>
                </p:oleObj>
              </mc:Choice>
              <mc:Fallback>
                <p:oleObj name="Equation" r:id="rId6" imgW="1574640" imgH="736560" progId="Equation.DSMT4">
                  <p:embed/>
                  <p:pic>
                    <p:nvPicPr>
                      <p:cNvPr id="0" name=""/>
                      <p:cNvPicPr>
                        <a:picLocks noChangeAspect="1" noChangeArrowheads="1"/>
                      </p:cNvPicPr>
                      <p:nvPr/>
                    </p:nvPicPr>
                    <p:blipFill>
                      <a:blip r:embed="rId7"/>
                      <a:srcRect/>
                      <a:stretch>
                        <a:fillRect/>
                      </a:stretch>
                    </p:blipFill>
                    <p:spPr bwMode="auto">
                      <a:xfrm>
                        <a:off x="1588135" y="2462213"/>
                        <a:ext cx="1871663"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926012739"/>
              </p:ext>
            </p:extLst>
          </p:nvPr>
        </p:nvGraphicFramePr>
        <p:xfrm>
          <a:off x="4387803" y="2566625"/>
          <a:ext cx="2384425" cy="1220788"/>
        </p:xfrm>
        <a:graphic>
          <a:graphicData uri="http://schemas.openxmlformats.org/presentationml/2006/ole">
            <mc:AlternateContent xmlns:mc="http://schemas.openxmlformats.org/markup-compatibility/2006">
              <mc:Choice xmlns:v="urn:schemas-microsoft-com:vml" Requires="v">
                <p:oleObj spid="_x0000_s326680" name="Equation" r:id="rId8" imgW="2006280" imgH="1117440" progId="Equation.DSMT4">
                  <p:embed/>
                </p:oleObj>
              </mc:Choice>
              <mc:Fallback>
                <p:oleObj name="Equation" r:id="rId8" imgW="2006280" imgH="1117440" progId="Equation.DSMT4">
                  <p:embed/>
                  <p:pic>
                    <p:nvPicPr>
                      <p:cNvPr id="0" name=""/>
                      <p:cNvPicPr>
                        <a:picLocks noChangeAspect="1" noChangeArrowheads="1"/>
                      </p:cNvPicPr>
                      <p:nvPr/>
                    </p:nvPicPr>
                    <p:blipFill>
                      <a:blip r:embed="rId9"/>
                      <a:srcRect/>
                      <a:stretch>
                        <a:fillRect/>
                      </a:stretch>
                    </p:blipFill>
                    <p:spPr bwMode="auto">
                      <a:xfrm>
                        <a:off x="4387803" y="2566625"/>
                        <a:ext cx="2384425"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019673831"/>
              </p:ext>
            </p:extLst>
          </p:nvPr>
        </p:nvGraphicFramePr>
        <p:xfrm>
          <a:off x="1978025" y="4051300"/>
          <a:ext cx="4332288" cy="2054225"/>
        </p:xfrm>
        <a:graphic>
          <a:graphicData uri="http://schemas.openxmlformats.org/presentationml/2006/ole">
            <mc:AlternateContent xmlns:mc="http://schemas.openxmlformats.org/markup-compatibility/2006">
              <mc:Choice xmlns:v="urn:schemas-microsoft-com:vml" Requires="v">
                <p:oleObj spid="_x0000_s326681" name="Equation" r:id="rId10" imgW="3644640" imgH="1879560" progId="Equation.DSMT4">
                  <p:embed/>
                </p:oleObj>
              </mc:Choice>
              <mc:Fallback>
                <p:oleObj name="Equation" r:id="rId10" imgW="3644640" imgH="1879560" progId="Equation.DSMT4">
                  <p:embed/>
                  <p:pic>
                    <p:nvPicPr>
                      <p:cNvPr id="0" name=""/>
                      <p:cNvPicPr>
                        <a:picLocks noChangeAspect="1" noChangeArrowheads="1"/>
                      </p:cNvPicPr>
                      <p:nvPr/>
                    </p:nvPicPr>
                    <p:blipFill>
                      <a:blip r:embed="rId11"/>
                      <a:srcRect/>
                      <a:stretch>
                        <a:fillRect/>
                      </a:stretch>
                    </p:blipFill>
                    <p:spPr bwMode="auto">
                      <a:xfrm>
                        <a:off x="1978025" y="4051300"/>
                        <a:ext cx="4332288"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46682410"/>
      </p:ext>
    </p:extLst>
  </p:cSld>
  <p:clrMapOvr>
    <a:masterClrMapping/>
  </p:clrMapOvr>
  <mc:AlternateContent xmlns:mc="http://schemas.openxmlformats.org/markup-compatibility/2006">
    <mc:Choice xmlns:p14="http://schemas.microsoft.com/office/powerpoint/2010/main" Requires="p14">
      <p:transition spd="slow" p14:dur="2000" advTm="25184"/>
    </mc:Choice>
    <mc:Fallback>
      <p:transition spd="slow" advTm="25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Diagonal entries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The diagonal entries of a matrix are those which indices are equal</a:t>
            </a: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pPr lvl="1"/>
            <a:r>
              <a:rPr lang="en-US" dirty="0" smtClean="0">
                <a:latin typeface="Times New Roman" panose="02020603050405020304" pitchFamily="18" charset="0"/>
              </a:rPr>
              <a:t>We often will refer to diagonal entries </a:t>
            </a:r>
            <a:r>
              <a:rPr lang="en-US" i="1" dirty="0" err="1" smtClean="0">
                <a:latin typeface="Times New Roman" panose="02020603050405020304" pitchFamily="18" charset="0"/>
              </a:rPr>
              <a:t>c</a:t>
            </a:r>
            <a:r>
              <a:rPr lang="en-US" i="1" baseline="-25000" dirty="0" err="1" smtClean="0">
                <a:latin typeface="Times New Roman" panose="02020603050405020304" pitchFamily="18" charset="0"/>
              </a:rPr>
              <a:t>i,i</a:t>
            </a: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2160462467"/>
              </p:ext>
            </p:extLst>
          </p:nvPr>
        </p:nvGraphicFramePr>
        <p:xfrm>
          <a:off x="2209800" y="2332038"/>
          <a:ext cx="5207000" cy="2890837"/>
        </p:xfrm>
        <a:graphic>
          <a:graphicData uri="http://schemas.openxmlformats.org/presentationml/2006/ole">
            <mc:AlternateContent xmlns:mc="http://schemas.openxmlformats.org/markup-compatibility/2006">
              <mc:Choice xmlns:v="urn:schemas-microsoft-com:vml" Requires="v">
                <p:oleObj spid="_x0000_s321548" name="Equation" r:id="rId7" imgW="4381200" imgH="2641320" progId="Equation.DSMT4">
                  <p:embed/>
                </p:oleObj>
              </mc:Choice>
              <mc:Fallback>
                <p:oleObj name="Equation" r:id="rId7" imgW="4381200" imgH="2641320" progId="Equation.DSMT4">
                  <p:embed/>
                  <p:pic>
                    <p:nvPicPr>
                      <p:cNvPr id="0" name=""/>
                      <p:cNvPicPr>
                        <a:picLocks noChangeAspect="1" noChangeArrowheads="1"/>
                      </p:cNvPicPr>
                      <p:nvPr/>
                    </p:nvPicPr>
                    <p:blipFill>
                      <a:blip r:embed="rId8"/>
                      <a:srcRect/>
                      <a:stretch>
                        <a:fillRect/>
                      </a:stretch>
                    </p:blipFill>
                    <p:spPr bwMode="auto">
                      <a:xfrm>
                        <a:off x="2209800" y="2332038"/>
                        <a:ext cx="5207000"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ounded Rectangle 6"/>
          <p:cNvSpPr/>
          <p:nvPr/>
        </p:nvSpPr>
        <p:spPr>
          <a:xfrm>
            <a:off x="2948940" y="2320290"/>
            <a:ext cx="582930" cy="411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68425" y="2420701"/>
            <a:ext cx="1289135" cy="461665"/>
          </a:xfrm>
          <a:prstGeom prst="rect">
            <a:avLst/>
          </a:prstGeom>
        </p:spPr>
        <p:txBody>
          <a:bodyPr wrap="none">
            <a:spAutoFit/>
          </a:bodyPr>
          <a:lstStyle/>
          <a:p>
            <a:r>
              <a:rPr lang="en-US" sz="2400" i="1" dirty="0" smtClean="0">
                <a:solidFill>
                  <a:schemeClr val="bg1"/>
                </a:solidFill>
                <a:latin typeface="Times New Roman" panose="02020603050405020304" pitchFamily="18" charset="0"/>
              </a:rPr>
              <a:t>c</a:t>
            </a:r>
            <a:r>
              <a:rPr lang="en-US" sz="2400" baseline="-25000" dirty="0" smtClean="0">
                <a:solidFill>
                  <a:schemeClr val="bg1"/>
                </a:solidFill>
                <a:latin typeface="Times New Roman" panose="02020603050405020304" pitchFamily="18" charset="0"/>
              </a:rPr>
              <a:t>1,1</a:t>
            </a:r>
            <a:r>
              <a:rPr lang="en-US" sz="2400" dirty="0" smtClean="0">
                <a:solidFill>
                  <a:schemeClr val="bg1"/>
                </a:solidFill>
                <a:latin typeface="Times New Roman" panose="02020603050405020304" pitchFamily="18" charset="0"/>
              </a:rPr>
              <a:t> = 3.2</a:t>
            </a:r>
            <a:endParaRPr lang="en-CA" sz="2400" dirty="0">
              <a:solidFill>
                <a:schemeClr val="bg1"/>
              </a:solidFill>
            </a:endParaRPr>
          </a:p>
        </p:txBody>
      </p:sp>
      <p:sp>
        <p:nvSpPr>
          <p:cNvPr id="15" name="Rounded Rectangle 14"/>
          <p:cNvSpPr/>
          <p:nvPr/>
        </p:nvSpPr>
        <p:spPr>
          <a:xfrm>
            <a:off x="3718560" y="2735580"/>
            <a:ext cx="582930" cy="411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472235" y="2835991"/>
            <a:ext cx="1443024" cy="461665"/>
          </a:xfrm>
          <a:prstGeom prst="rect">
            <a:avLst/>
          </a:prstGeom>
        </p:spPr>
        <p:txBody>
          <a:bodyPr wrap="none">
            <a:spAutoFit/>
          </a:bodyPr>
          <a:lstStyle/>
          <a:p>
            <a:r>
              <a:rPr lang="en-US" sz="2400" i="1" dirty="0" smtClean="0">
                <a:solidFill>
                  <a:schemeClr val="bg1"/>
                </a:solidFill>
                <a:latin typeface="Times New Roman" panose="02020603050405020304" pitchFamily="18" charset="0"/>
              </a:rPr>
              <a:t>c</a:t>
            </a:r>
            <a:r>
              <a:rPr lang="en-US" sz="2400" baseline="-25000" dirty="0" smtClean="0">
                <a:solidFill>
                  <a:schemeClr val="bg1"/>
                </a:solidFill>
                <a:latin typeface="Times New Roman" panose="02020603050405020304" pitchFamily="18" charset="0"/>
              </a:rPr>
              <a:t>2,2</a:t>
            </a:r>
            <a:r>
              <a:rPr lang="en-US" sz="2400" dirty="0" smtClean="0">
                <a:solidFill>
                  <a:schemeClr val="bg1"/>
                </a:solidFill>
                <a:latin typeface="Times New Roman" panose="02020603050405020304" pitchFamily="18" charset="0"/>
              </a:rPr>
              <a:t> = –4.5</a:t>
            </a:r>
            <a:endParaRPr lang="en-CA" sz="2400" dirty="0">
              <a:solidFill>
                <a:schemeClr val="bg1"/>
              </a:solidFill>
            </a:endParaRPr>
          </a:p>
        </p:txBody>
      </p:sp>
      <p:sp>
        <p:nvSpPr>
          <p:cNvPr id="17" name="Rounded Rectangle 16"/>
          <p:cNvSpPr/>
          <p:nvPr/>
        </p:nvSpPr>
        <p:spPr>
          <a:xfrm>
            <a:off x="4442460" y="3128010"/>
            <a:ext cx="582930" cy="411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476045" y="3251281"/>
            <a:ext cx="1289135" cy="461665"/>
          </a:xfrm>
          <a:prstGeom prst="rect">
            <a:avLst/>
          </a:prstGeom>
        </p:spPr>
        <p:txBody>
          <a:bodyPr wrap="none">
            <a:spAutoFit/>
          </a:bodyPr>
          <a:lstStyle/>
          <a:p>
            <a:r>
              <a:rPr lang="en-US" sz="2400" i="1" dirty="0" smtClean="0">
                <a:solidFill>
                  <a:schemeClr val="bg1"/>
                </a:solidFill>
                <a:latin typeface="Times New Roman" panose="02020603050405020304" pitchFamily="18" charset="0"/>
              </a:rPr>
              <a:t>c</a:t>
            </a:r>
            <a:r>
              <a:rPr lang="en-US" sz="2400" baseline="-25000" dirty="0" smtClean="0">
                <a:solidFill>
                  <a:schemeClr val="bg1"/>
                </a:solidFill>
                <a:latin typeface="Times New Roman" panose="02020603050405020304" pitchFamily="18" charset="0"/>
              </a:rPr>
              <a:t>3,3</a:t>
            </a:r>
            <a:r>
              <a:rPr lang="en-US" sz="2400" dirty="0" smtClean="0">
                <a:solidFill>
                  <a:schemeClr val="bg1"/>
                </a:solidFill>
                <a:latin typeface="Times New Roman" panose="02020603050405020304" pitchFamily="18" charset="0"/>
              </a:rPr>
              <a:t> = 6.0</a:t>
            </a:r>
            <a:endParaRPr lang="en-CA" sz="2400" dirty="0">
              <a:solidFill>
                <a:schemeClr val="bg1"/>
              </a:solidFill>
            </a:endParaRPr>
          </a:p>
        </p:txBody>
      </p:sp>
      <p:sp>
        <p:nvSpPr>
          <p:cNvPr id="21" name="Rounded Rectangle 20"/>
          <p:cNvSpPr/>
          <p:nvPr/>
        </p:nvSpPr>
        <p:spPr>
          <a:xfrm>
            <a:off x="5280660" y="3543300"/>
            <a:ext cx="582930" cy="411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479855" y="3666571"/>
            <a:ext cx="1289135" cy="461665"/>
          </a:xfrm>
          <a:prstGeom prst="rect">
            <a:avLst/>
          </a:prstGeom>
        </p:spPr>
        <p:txBody>
          <a:bodyPr wrap="none">
            <a:spAutoFit/>
          </a:bodyPr>
          <a:lstStyle/>
          <a:p>
            <a:r>
              <a:rPr lang="en-US" sz="2400" i="1" dirty="0" smtClean="0">
                <a:solidFill>
                  <a:schemeClr val="bg1"/>
                </a:solidFill>
                <a:latin typeface="Times New Roman" panose="02020603050405020304" pitchFamily="18" charset="0"/>
              </a:rPr>
              <a:t>c</a:t>
            </a:r>
            <a:r>
              <a:rPr lang="en-US" sz="2400" baseline="-25000" dirty="0" smtClean="0">
                <a:solidFill>
                  <a:schemeClr val="bg1"/>
                </a:solidFill>
                <a:latin typeface="Times New Roman" panose="02020603050405020304" pitchFamily="18" charset="0"/>
              </a:rPr>
              <a:t>4,4</a:t>
            </a:r>
            <a:r>
              <a:rPr lang="en-US" sz="2400" dirty="0" smtClean="0">
                <a:solidFill>
                  <a:schemeClr val="bg1"/>
                </a:solidFill>
                <a:latin typeface="Times New Roman" panose="02020603050405020304" pitchFamily="18" charset="0"/>
              </a:rPr>
              <a:t> = 7.6</a:t>
            </a:r>
            <a:endParaRPr lang="en-CA" sz="2400" dirty="0">
              <a:solidFill>
                <a:schemeClr val="bg1"/>
              </a:solidFill>
            </a:endParaRPr>
          </a:p>
        </p:txBody>
      </p:sp>
      <p:sp>
        <p:nvSpPr>
          <p:cNvPr id="23" name="Rounded Rectangle 22"/>
          <p:cNvSpPr/>
          <p:nvPr/>
        </p:nvSpPr>
        <p:spPr>
          <a:xfrm>
            <a:off x="6061710" y="3958590"/>
            <a:ext cx="582930" cy="411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483665" y="4081861"/>
            <a:ext cx="1443024" cy="461665"/>
          </a:xfrm>
          <a:prstGeom prst="rect">
            <a:avLst/>
          </a:prstGeom>
        </p:spPr>
        <p:txBody>
          <a:bodyPr wrap="none">
            <a:spAutoFit/>
          </a:bodyPr>
          <a:lstStyle/>
          <a:p>
            <a:r>
              <a:rPr lang="en-US" sz="2400" i="1" dirty="0" smtClean="0">
                <a:solidFill>
                  <a:schemeClr val="bg1"/>
                </a:solidFill>
                <a:latin typeface="Times New Roman" panose="02020603050405020304" pitchFamily="18" charset="0"/>
              </a:rPr>
              <a:t>c</a:t>
            </a:r>
            <a:r>
              <a:rPr lang="en-US" sz="2400" baseline="-25000" dirty="0" smtClean="0">
                <a:solidFill>
                  <a:schemeClr val="bg1"/>
                </a:solidFill>
                <a:latin typeface="Times New Roman" panose="02020603050405020304" pitchFamily="18" charset="0"/>
              </a:rPr>
              <a:t>5,5</a:t>
            </a:r>
            <a:r>
              <a:rPr lang="en-US" sz="2400" dirty="0" smtClean="0">
                <a:solidFill>
                  <a:schemeClr val="bg1"/>
                </a:solidFill>
                <a:latin typeface="Times New Roman" panose="02020603050405020304" pitchFamily="18" charset="0"/>
              </a:rPr>
              <a:t> = –7.8</a:t>
            </a:r>
            <a:endParaRPr lang="en-CA" sz="2400" dirty="0">
              <a:solidFill>
                <a:schemeClr val="bg1"/>
              </a:solidFill>
            </a:endParaRPr>
          </a:p>
        </p:txBody>
      </p:sp>
      <p:sp>
        <p:nvSpPr>
          <p:cNvPr id="11" name="AutoShape 5" descr="File:Crypte de St Sernin Toulous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cxnSp>
        <p:nvCxnSpPr>
          <p:cNvPr id="19" name="Straight Connector 18"/>
          <p:cNvCxnSpPr/>
          <p:nvPr/>
        </p:nvCxnSpPr>
        <p:spPr>
          <a:xfrm>
            <a:off x="2891790" y="2297430"/>
            <a:ext cx="4446270" cy="242316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6751320" y="4362450"/>
            <a:ext cx="582930" cy="411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487475" y="4485721"/>
            <a:ext cx="1289135" cy="461665"/>
          </a:xfrm>
          <a:prstGeom prst="rect">
            <a:avLst/>
          </a:prstGeom>
        </p:spPr>
        <p:txBody>
          <a:bodyPr wrap="none">
            <a:spAutoFit/>
          </a:bodyPr>
          <a:lstStyle/>
          <a:p>
            <a:r>
              <a:rPr lang="en-US" sz="2400" i="1" dirty="0" smtClean="0">
                <a:solidFill>
                  <a:schemeClr val="bg1"/>
                </a:solidFill>
                <a:latin typeface="Times New Roman" panose="02020603050405020304" pitchFamily="18" charset="0"/>
              </a:rPr>
              <a:t>c</a:t>
            </a:r>
            <a:r>
              <a:rPr lang="en-US" sz="2400" baseline="-25000" dirty="0" smtClean="0">
                <a:solidFill>
                  <a:schemeClr val="bg1"/>
                </a:solidFill>
                <a:latin typeface="Times New Roman" panose="02020603050405020304" pitchFamily="18" charset="0"/>
              </a:rPr>
              <a:t>6,6</a:t>
            </a:r>
            <a:r>
              <a:rPr lang="en-US" sz="2400" dirty="0" smtClean="0">
                <a:solidFill>
                  <a:schemeClr val="bg1"/>
                </a:solidFill>
                <a:latin typeface="Times New Roman" panose="02020603050405020304" pitchFamily="18" charset="0"/>
              </a:rPr>
              <a:t> = 9.2</a:t>
            </a:r>
            <a:endParaRPr lang="en-CA" sz="2400" dirty="0">
              <a:solidFill>
                <a:schemeClr val="bg1"/>
              </a:solidFill>
            </a:endParaRPr>
          </a:p>
        </p:txBody>
      </p:sp>
      <p:pic>
        <p:nvPicPr>
          <p:cNvPr id="18" name="Audio 1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56263314"/>
      </p:ext>
    </p:extLst>
  </p:cSld>
  <p:clrMapOvr>
    <a:masterClrMapping/>
  </p:clrMapOvr>
  <mc:AlternateContent xmlns:mc="http://schemas.openxmlformats.org/markup-compatibility/2006" xmlns:p14="http://schemas.microsoft.com/office/powerpoint/2010/main">
    <mc:Choice Requires="p14">
      <p:transition spd="slow" p14:dur="2000" advTm="49977"/>
    </mc:Choice>
    <mc:Fallback xmlns="">
      <p:transition spd="slow" advTm="49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18"/>
                </p:tgtEl>
              </p:cMediaNode>
            </p:audio>
          </p:childTnLst>
        </p:cTn>
      </p:par>
    </p:tnLst>
    <p:bldLst>
      <p:bldP spid="7" grpId="0" animBg="1"/>
      <p:bldP spid="7" grpId="1" animBg="1"/>
      <p:bldP spid="13" grpId="0"/>
      <p:bldP spid="15" grpId="0" animBg="1"/>
      <p:bldP spid="15" grpId="1" animBg="1"/>
      <p:bldP spid="16" grpId="0"/>
      <p:bldP spid="17" grpId="0" animBg="1"/>
      <p:bldP spid="17" grpId="1" animBg="1"/>
      <p:bldP spid="20" grpId="0"/>
      <p:bldP spid="21" grpId="0" animBg="1"/>
      <p:bldP spid="21" grpId="1" animBg="1"/>
      <p:bldP spid="22" grpId="0"/>
      <p:bldP spid="23" grpId="0" animBg="1"/>
      <p:bldP spid="23" grpId="1" animBg="1"/>
      <p:bldP spid="24" grpId="0"/>
      <p:bldP spid="25" grpId="0" animBg="1"/>
      <p:bldP spid="25" grpId="1"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Off-diagonal entries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All entries not on the diagonal are called </a:t>
            </a:r>
            <a:r>
              <a:rPr lang="en-US" i="1" dirty="0" smtClean="0">
                <a:latin typeface="Times New Roman" panose="02020603050405020304" pitchFamily="18" charset="0"/>
              </a:rPr>
              <a:t>off-diagonal entries</a:t>
            </a:r>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2103169147"/>
              </p:ext>
            </p:extLst>
          </p:nvPr>
        </p:nvGraphicFramePr>
        <p:xfrm>
          <a:off x="2209800" y="2332038"/>
          <a:ext cx="5207000" cy="2890837"/>
        </p:xfrm>
        <a:graphic>
          <a:graphicData uri="http://schemas.openxmlformats.org/presentationml/2006/ole">
            <mc:AlternateContent xmlns:mc="http://schemas.openxmlformats.org/markup-compatibility/2006">
              <mc:Choice xmlns:v="urn:schemas-microsoft-com:vml" Requires="v">
                <p:oleObj spid="_x0000_s322572" name="Equation" r:id="rId7" imgW="4381200" imgH="2641320" progId="Equation.DSMT4">
                  <p:embed/>
                </p:oleObj>
              </mc:Choice>
              <mc:Fallback>
                <p:oleObj name="Equation" r:id="rId7" imgW="4381200" imgH="2641320" progId="Equation.DSMT4">
                  <p:embed/>
                  <p:pic>
                    <p:nvPicPr>
                      <p:cNvPr id="0" name=""/>
                      <p:cNvPicPr>
                        <a:picLocks noChangeAspect="1" noChangeArrowheads="1"/>
                      </p:cNvPicPr>
                      <p:nvPr/>
                    </p:nvPicPr>
                    <p:blipFill>
                      <a:blip r:embed="rId8"/>
                      <a:srcRect/>
                      <a:stretch>
                        <a:fillRect/>
                      </a:stretch>
                    </p:blipFill>
                    <p:spPr bwMode="auto">
                      <a:xfrm>
                        <a:off x="2209800" y="2332038"/>
                        <a:ext cx="5207000"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AutoShape 5" descr="File:Crypte de St Sernin Toulous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Isosceles Triangle 7"/>
          <p:cNvSpPr/>
          <p:nvPr/>
        </p:nvSpPr>
        <p:spPr>
          <a:xfrm flipV="1">
            <a:off x="3417570" y="2354580"/>
            <a:ext cx="3863340" cy="2125980"/>
          </a:xfrm>
          <a:prstGeom prst="triangle">
            <a:avLst>
              <a:gd name="adj" fmla="val 10000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Freeform 28"/>
          <p:cNvSpPr/>
          <p:nvPr/>
        </p:nvSpPr>
        <p:spPr>
          <a:xfrm>
            <a:off x="2903220" y="2526030"/>
            <a:ext cx="4400550" cy="2720340"/>
          </a:xfrm>
          <a:custGeom>
            <a:avLst/>
            <a:gdLst>
              <a:gd name="connsiteX0" fmla="*/ 0 w 4377690"/>
              <a:gd name="connsiteY0" fmla="*/ 0 h 2594610"/>
              <a:gd name="connsiteX1" fmla="*/ 4377690 w 4377690"/>
              <a:gd name="connsiteY1" fmla="*/ 2274570 h 2594610"/>
              <a:gd name="connsiteX2" fmla="*/ 4377690 w 4377690"/>
              <a:gd name="connsiteY2" fmla="*/ 2594610 h 2594610"/>
              <a:gd name="connsiteX3" fmla="*/ 11430 w 4377690"/>
              <a:gd name="connsiteY3" fmla="*/ 2594610 h 2594610"/>
              <a:gd name="connsiteX4" fmla="*/ 0 w 4377690"/>
              <a:gd name="connsiteY4" fmla="*/ 0 h 2594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7690" h="2594610">
                <a:moveTo>
                  <a:pt x="0" y="0"/>
                </a:moveTo>
                <a:lnTo>
                  <a:pt x="4377690" y="2274570"/>
                </a:lnTo>
                <a:lnTo>
                  <a:pt x="4377690" y="2594610"/>
                </a:lnTo>
                <a:lnTo>
                  <a:pt x="11430" y="2594610"/>
                </a:lnTo>
                <a:lnTo>
                  <a:pt x="0"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 name="Audio 2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01656267"/>
      </p:ext>
    </p:extLst>
  </p:cSld>
  <p:clrMapOvr>
    <a:masterClrMapping/>
  </p:clrMapOvr>
  <mc:AlternateContent xmlns:mc="http://schemas.openxmlformats.org/markup-compatibility/2006" xmlns:p14="http://schemas.microsoft.com/office/powerpoint/2010/main">
    <mc:Choice Requires="p14">
      <p:transition spd="slow" p14:dur="2000" advTm="9053"/>
    </mc:Choice>
    <mc:Fallback xmlns="">
      <p:transition spd="slow" advTm="9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Super-diagonal entries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All entries immediately to the right and above the diagonal are said to be on the </a:t>
            </a:r>
            <a:r>
              <a:rPr lang="en-US" i="1" dirty="0" smtClean="0">
                <a:latin typeface="Times New Roman" panose="02020603050405020304" pitchFamily="18" charset="0"/>
              </a:rPr>
              <a:t>super-diagonal</a:t>
            </a:r>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1537939097"/>
              </p:ext>
            </p:extLst>
          </p:nvPr>
        </p:nvGraphicFramePr>
        <p:xfrm>
          <a:off x="2209800" y="2332038"/>
          <a:ext cx="5207000" cy="2890837"/>
        </p:xfrm>
        <a:graphic>
          <a:graphicData uri="http://schemas.openxmlformats.org/presentationml/2006/ole">
            <mc:AlternateContent xmlns:mc="http://schemas.openxmlformats.org/markup-compatibility/2006">
              <mc:Choice xmlns:v="urn:schemas-microsoft-com:vml" Requires="v">
                <p:oleObj spid="_x0000_s324622" name="Equation" r:id="rId7" imgW="4381200" imgH="2641320" progId="Equation.DSMT4">
                  <p:embed/>
                </p:oleObj>
              </mc:Choice>
              <mc:Fallback>
                <p:oleObj name="Equation" r:id="rId7" imgW="4381200" imgH="2641320" progId="Equation.DSMT4">
                  <p:embed/>
                  <p:pic>
                    <p:nvPicPr>
                      <p:cNvPr id="0" name=""/>
                      <p:cNvPicPr>
                        <a:picLocks noChangeAspect="1" noChangeArrowheads="1"/>
                      </p:cNvPicPr>
                      <p:nvPr/>
                    </p:nvPicPr>
                    <p:blipFill>
                      <a:blip r:embed="rId8"/>
                      <a:srcRect/>
                      <a:stretch>
                        <a:fillRect/>
                      </a:stretch>
                    </p:blipFill>
                    <p:spPr bwMode="auto">
                      <a:xfrm>
                        <a:off x="2209800" y="2332038"/>
                        <a:ext cx="5207000"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AutoShape 5" descr="File:Crypte de St Sernin Toulous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Freeform 6"/>
          <p:cNvSpPr/>
          <p:nvPr/>
        </p:nvSpPr>
        <p:spPr>
          <a:xfrm>
            <a:off x="3624462" y="2343149"/>
            <a:ext cx="3665216" cy="2036959"/>
          </a:xfrm>
          <a:custGeom>
            <a:avLst/>
            <a:gdLst>
              <a:gd name="connsiteX0" fmla="*/ 0 w 3737610"/>
              <a:gd name="connsiteY0" fmla="*/ 34290 h 2034540"/>
              <a:gd name="connsiteX1" fmla="*/ 34290 w 3737610"/>
              <a:gd name="connsiteY1" fmla="*/ 240030 h 2034540"/>
              <a:gd name="connsiteX2" fmla="*/ 3463290 w 3737610"/>
              <a:gd name="connsiteY2" fmla="*/ 2023110 h 2034540"/>
              <a:gd name="connsiteX3" fmla="*/ 3703320 w 3737610"/>
              <a:gd name="connsiteY3" fmla="*/ 2034540 h 2034540"/>
              <a:gd name="connsiteX4" fmla="*/ 3703320 w 3737610"/>
              <a:gd name="connsiteY4" fmla="*/ 2034540 h 2034540"/>
              <a:gd name="connsiteX5" fmla="*/ 3737610 w 3737610"/>
              <a:gd name="connsiteY5" fmla="*/ 1714500 h 2034540"/>
              <a:gd name="connsiteX6" fmla="*/ 560070 w 3737610"/>
              <a:gd name="connsiteY6" fmla="*/ 0 h 2034540"/>
              <a:gd name="connsiteX7" fmla="*/ 0 w 3737610"/>
              <a:gd name="connsiteY7" fmla="*/ 34290 h 2034540"/>
              <a:gd name="connsiteX0" fmla="*/ 0 w 3725514"/>
              <a:gd name="connsiteY0" fmla="*/ 2842 h 2034540"/>
              <a:gd name="connsiteX1" fmla="*/ 22194 w 3725514"/>
              <a:gd name="connsiteY1" fmla="*/ 240030 h 2034540"/>
              <a:gd name="connsiteX2" fmla="*/ 3451194 w 3725514"/>
              <a:gd name="connsiteY2" fmla="*/ 2023110 h 2034540"/>
              <a:gd name="connsiteX3" fmla="*/ 3691224 w 3725514"/>
              <a:gd name="connsiteY3" fmla="*/ 2034540 h 2034540"/>
              <a:gd name="connsiteX4" fmla="*/ 3691224 w 3725514"/>
              <a:gd name="connsiteY4" fmla="*/ 2034540 h 2034540"/>
              <a:gd name="connsiteX5" fmla="*/ 3725514 w 3725514"/>
              <a:gd name="connsiteY5" fmla="*/ 1714500 h 2034540"/>
              <a:gd name="connsiteX6" fmla="*/ 547974 w 3725514"/>
              <a:gd name="connsiteY6" fmla="*/ 0 h 2034540"/>
              <a:gd name="connsiteX7" fmla="*/ 0 w 3725514"/>
              <a:gd name="connsiteY7" fmla="*/ 2842 h 2034540"/>
              <a:gd name="connsiteX0" fmla="*/ 4415 w 3703320"/>
              <a:gd name="connsiteY0" fmla="*/ 2842 h 2034540"/>
              <a:gd name="connsiteX1" fmla="*/ 0 w 3703320"/>
              <a:gd name="connsiteY1" fmla="*/ 240030 h 2034540"/>
              <a:gd name="connsiteX2" fmla="*/ 3429000 w 3703320"/>
              <a:gd name="connsiteY2" fmla="*/ 2023110 h 2034540"/>
              <a:gd name="connsiteX3" fmla="*/ 3669030 w 3703320"/>
              <a:gd name="connsiteY3" fmla="*/ 2034540 h 2034540"/>
              <a:gd name="connsiteX4" fmla="*/ 3669030 w 3703320"/>
              <a:gd name="connsiteY4" fmla="*/ 2034540 h 2034540"/>
              <a:gd name="connsiteX5" fmla="*/ 3703320 w 3703320"/>
              <a:gd name="connsiteY5" fmla="*/ 1714500 h 2034540"/>
              <a:gd name="connsiteX6" fmla="*/ 525780 w 3703320"/>
              <a:gd name="connsiteY6" fmla="*/ 0 h 2034540"/>
              <a:gd name="connsiteX7" fmla="*/ 4415 w 3703320"/>
              <a:gd name="connsiteY7" fmla="*/ 2842 h 2034540"/>
              <a:gd name="connsiteX0" fmla="*/ 4415 w 3703320"/>
              <a:gd name="connsiteY0" fmla="*/ 5261 h 2036959"/>
              <a:gd name="connsiteX1" fmla="*/ 0 w 3703320"/>
              <a:gd name="connsiteY1" fmla="*/ 242449 h 2036959"/>
              <a:gd name="connsiteX2" fmla="*/ 3429000 w 3703320"/>
              <a:gd name="connsiteY2" fmla="*/ 2025529 h 2036959"/>
              <a:gd name="connsiteX3" fmla="*/ 3669030 w 3703320"/>
              <a:gd name="connsiteY3" fmla="*/ 2036959 h 2036959"/>
              <a:gd name="connsiteX4" fmla="*/ 3669030 w 3703320"/>
              <a:gd name="connsiteY4" fmla="*/ 2036959 h 2036959"/>
              <a:gd name="connsiteX5" fmla="*/ 3703320 w 3703320"/>
              <a:gd name="connsiteY5" fmla="*/ 1716919 h 2036959"/>
              <a:gd name="connsiteX6" fmla="*/ 562066 w 3703320"/>
              <a:gd name="connsiteY6" fmla="*/ 0 h 2036959"/>
              <a:gd name="connsiteX7" fmla="*/ 4415 w 3703320"/>
              <a:gd name="connsiteY7" fmla="*/ 5261 h 2036959"/>
              <a:gd name="connsiteX0" fmla="*/ 178 w 3699083"/>
              <a:gd name="connsiteY0" fmla="*/ 5261 h 2036959"/>
              <a:gd name="connsiteX1" fmla="*/ 5439 w 3699083"/>
              <a:gd name="connsiteY1" fmla="*/ 240030 h 2036959"/>
              <a:gd name="connsiteX2" fmla="*/ 3424763 w 3699083"/>
              <a:gd name="connsiteY2" fmla="*/ 2025529 h 2036959"/>
              <a:gd name="connsiteX3" fmla="*/ 3664793 w 3699083"/>
              <a:gd name="connsiteY3" fmla="*/ 2036959 h 2036959"/>
              <a:gd name="connsiteX4" fmla="*/ 3664793 w 3699083"/>
              <a:gd name="connsiteY4" fmla="*/ 2036959 h 2036959"/>
              <a:gd name="connsiteX5" fmla="*/ 3699083 w 3699083"/>
              <a:gd name="connsiteY5" fmla="*/ 1716919 h 2036959"/>
              <a:gd name="connsiteX6" fmla="*/ 557829 w 3699083"/>
              <a:gd name="connsiteY6" fmla="*/ 0 h 2036959"/>
              <a:gd name="connsiteX7" fmla="*/ 178 w 3699083"/>
              <a:gd name="connsiteY7" fmla="*/ 5261 h 2036959"/>
              <a:gd name="connsiteX0" fmla="*/ 178 w 3665216"/>
              <a:gd name="connsiteY0" fmla="*/ 5261 h 2036959"/>
              <a:gd name="connsiteX1" fmla="*/ 5439 w 3665216"/>
              <a:gd name="connsiteY1" fmla="*/ 240030 h 2036959"/>
              <a:gd name="connsiteX2" fmla="*/ 3424763 w 3665216"/>
              <a:gd name="connsiteY2" fmla="*/ 2025529 h 2036959"/>
              <a:gd name="connsiteX3" fmla="*/ 3664793 w 3665216"/>
              <a:gd name="connsiteY3" fmla="*/ 2036959 h 2036959"/>
              <a:gd name="connsiteX4" fmla="*/ 3664793 w 3665216"/>
              <a:gd name="connsiteY4" fmla="*/ 2036959 h 2036959"/>
              <a:gd name="connsiteX5" fmla="*/ 3665216 w 3665216"/>
              <a:gd name="connsiteY5" fmla="*/ 1731434 h 2036959"/>
              <a:gd name="connsiteX6" fmla="*/ 557829 w 3665216"/>
              <a:gd name="connsiteY6" fmla="*/ 0 h 2036959"/>
              <a:gd name="connsiteX7" fmla="*/ 178 w 3665216"/>
              <a:gd name="connsiteY7" fmla="*/ 5261 h 2036959"/>
              <a:gd name="connsiteX0" fmla="*/ 178 w 3665216"/>
              <a:gd name="connsiteY0" fmla="*/ 5261 h 2036959"/>
              <a:gd name="connsiteX1" fmla="*/ 5439 w 3665216"/>
              <a:gd name="connsiteY1" fmla="*/ 240030 h 2036959"/>
              <a:gd name="connsiteX2" fmla="*/ 3424763 w 3665216"/>
              <a:gd name="connsiteY2" fmla="*/ 2025529 h 2036959"/>
              <a:gd name="connsiteX3" fmla="*/ 3411882 w 3665216"/>
              <a:gd name="connsiteY3" fmla="*/ 2026316 h 2036959"/>
              <a:gd name="connsiteX4" fmla="*/ 3664793 w 3665216"/>
              <a:gd name="connsiteY4" fmla="*/ 2036959 h 2036959"/>
              <a:gd name="connsiteX5" fmla="*/ 3664793 w 3665216"/>
              <a:gd name="connsiteY5" fmla="*/ 2036959 h 2036959"/>
              <a:gd name="connsiteX6" fmla="*/ 3665216 w 3665216"/>
              <a:gd name="connsiteY6" fmla="*/ 1731434 h 2036959"/>
              <a:gd name="connsiteX7" fmla="*/ 557829 w 3665216"/>
              <a:gd name="connsiteY7" fmla="*/ 0 h 2036959"/>
              <a:gd name="connsiteX8" fmla="*/ 178 w 3665216"/>
              <a:gd name="connsiteY8" fmla="*/ 5261 h 203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5216" h="2036959">
                <a:moveTo>
                  <a:pt x="178" y="5261"/>
                </a:moveTo>
                <a:cubicBezTo>
                  <a:pt x="-1294" y="84324"/>
                  <a:pt x="6911" y="160967"/>
                  <a:pt x="5439" y="240030"/>
                </a:cubicBezTo>
                <a:lnTo>
                  <a:pt x="3424763" y="2025529"/>
                </a:lnTo>
                <a:cubicBezTo>
                  <a:pt x="3430146" y="2024985"/>
                  <a:pt x="3406499" y="2026860"/>
                  <a:pt x="3411882" y="2026316"/>
                </a:cubicBezTo>
                <a:lnTo>
                  <a:pt x="3664793" y="2036959"/>
                </a:lnTo>
                <a:lnTo>
                  <a:pt x="3664793" y="2036959"/>
                </a:lnTo>
                <a:cubicBezTo>
                  <a:pt x="3664863" y="1986038"/>
                  <a:pt x="3665075" y="1833276"/>
                  <a:pt x="3665216" y="1731434"/>
                </a:cubicBezTo>
                <a:lnTo>
                  <a:pt x="557829" y="0"/>
                </a:lnTo>
                <a:lnTo>
                  <a:pt x="178" y="5261"/>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74885584"/>
      </p:ext>
    </p:extLst>
  </p:cSld>
  <p:clrMapOvr>
    <a:masterClrMapping/>
  </p:clrMapOvr>
  <mc:AlternateContent xmlns:mc="http://schemas.openxmlformats.org/markup-compatibility/2006" xmlns:p14="http://schemas.microsoft.com/office/powerpoint/2010/main">
    <mc:Choice Requires="p14">
      <p:transition spd="slow" p14:dur="2000" advTm="9170"/>
    </mc:Choice>
    <mc:Fallback xmlns="">
      <p:transition spd="slow" advTm="9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All entries immediately to the left or below the diagonal are said to be on the </a:t>
            </a:r>
            <a:r>
              <a:rPr lang="en-US" i="1" dirty="0" smtClean="0">
                <a:latin typeface="Times New Roman" panose="02020603050405020304" pitchFamily="18" charset="0"/>
              </a:rPr>
              <a:t>sub-diagonal</a:t>
            </a:r>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192236903"/>
              </p:ext>
            </p:extLst>
          </p:nvPr>
        </p:nvGraphicFramePr>
        <p:xfrm>
          <a:off x="2209800" y="2332038"/>
          <a:ext cx="5207000" cy="2890837"/>
        </p:xfrm>
        <a:graphic>
          <a:graphicData uri="http://schemas.openxmlformats.org/presentationml/2006/ole">
            <mc:AlternateContent xmlns:mc="http://schemas.openxmlformats.org/markup-compatibility/2006">
              <mc:Choice xmlns:v="urn:schemas-microsoft-com:vml" Requires="v">
                <p:oleObj spid="_x0000_s325645" name="Equation" r:id="rId7" imgW="4381200" imgH="2641320" progId="Equation.DSMT4">
                  <p:embed/>
                </p:oleObj>
              </mc:Choice>
              <mc:Fallback>
                <p:oleObj name="Equation" r:id="rId7" imgW="4381200" imgH="2641320" progId="Equation.DSMT4">
                  <p:embed/>
                  <p:pic>
                    <p:nvPicPr>
                      <p:cNvPr id="0" name="Object 5"/>
                      <p:cNvPicPr>
                        <a:picLocks noChangeAspect="1" noChangeArrowheads="1"/>
                      </p:cNvPicPr>
                      <p:nvPr/>
                    </p:nvPicPr>
                    <p:blipFill>
                      <a:blip r:embed="rId8"/>
                      <a:srcRect/>
                      <a:stretch>
                        <a:fillRect/>
                      </a:stretch>
                    </p:blipFill>
                    <p:spPr bwMode="auto">
                      <a:xfrm>
                        <a:off x="2209800" y="2332038"/>
                        <a:ext cx="5207000"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smtClean="0"/>
              <a:t>Sub-diagonal entries</a:t>
            </a:r>
            <a:endParaRPr lang="en-CA"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dirty="0"/>
          </a:p>
        </p:txBody>
      </p:sp>
      <p:sp>
        <p:nvSpPr>
          <p:cNvPr id="11" name="AutoShape 5" descr="File:Crypte de St Sernin Toulous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Freeform 6"/>
          <p:cNvSpPr/>
          <p:nvPr/>
        </p:nvSpPr>
        <p:spPr>
          <a:xfrm>
            <a:off x="2892942" y="2743201"/>
            <a:ext cx="4362446" cy="2417394"/>
          </a:xfrm>
          <a:custGeom>
            <a:avLst/>
            <a:gdLst>
              <a:gd name="connsiteX0" fmla="*/ 0 w 3737610"/>
              <a:gd name="connsiteY0" fmla="*/ 34290 h 2034540"/>
              <a:gd name="connsiteX1" fmla="*/ 34290 w 3737610"/>
              <a:gd name="connsiteY1" fmla="*/ 240030 h 2034540"/>
              <a:gd name="connsiteX2" fmla="*/ 3463290 w 3737610"/>
              <a:gd name="connsiteY2" fmla="*/ 2023110 h 2034540"/>
              <a:gd name="connsiteX3" fmla="*/ 3703320 w 3737610"/>
              <a:gd name="connsiteY3" fmla="*/ 2034540 h 2034540"/>
              <a:gd name="connsiteX4" fmla="*/ 3703320 w 3737610"/>
              <a:gd name="connsiteY4" fmla="*/ 2034540 h 2034540"/>
              <a:gd name="connsiteX5" fmla="*/ 3737610 w 3737610"/>
              <a:gd name="connsiteY5" fmla="*/ 1714500 h 2034540"/>
              <a:gd name="connsiteX6" fmla="*/ 560070 w 3737610"/>
              <a:gd name="connsiteY6" fmla="*/ 0 h 2034540"/>
              <a:gd name="connsiteX7" fmla="*/ 0 w 3737610"/>
              <a:gd name="connsiteY7" fmla="*/ 34290 h 2034540"/>
              <a:gd name="connsiteX0" fmla="*/ 0 w 3725514"/>
              <a:gd name="connsiteY0" fmla="*/ 2842 h 2034540"/>
              <a:gd name="connsiteX1" fmla="*/ 22194 w 3725514"/>
              <a:gd name="connsiteY1" fmla="*/ 240030 h 2034540"/>
              <a:gd name="connsiteX2" fmla="*/ 3451194 w 3725514"/>
              <a:gd name="connsiteY2" fmla="*/ 2023110 h 2034540"/>
              <a:gd name="connsiteX3" fmla="*/ 3691224 w 3725514"/>
              <a:gd name="connsiteY3" fmla="*/ 2034540 h 2034540"/>
              <a:gd name="connsiteX4" fmla="*/ 3691224 w 3725514"/>
              <a:gd name="connsiteY4" fmla="*/ 2034540 h 2034540"/>
              <a:gd name="connsiteX5" fmla="*/ 3725514 w 3725514"/>
              <a:gd name="connsiteY5" fmla="*/ 1714500 h 2034540"/>
              <a:gd name="connsiteX6" fmla="*/ 547974 w 3725514"/>
              <a:gd name="connsiteY6" fmla="*/ 0 h 2034540"/>
              <a:gd name="connsiteX7" fmla="*/ 0 w 3725514"/>
              <a:gd name="connsiteY7" fmla="*/ 2842 h 2034540"/>
              <a:gd name="connsiteX0" fmla="*/ 4415 w 3703320"/>
              <a:gd name="connsiteY0" fmla="*/ 2842 h 2034540"/>
              <a:gd name="connsiteX1" fmla="*/ 0 w 3703320"/>
              <a:gd name="connsiteY1" fmla="*/ 240030 h 2034540"/>
              <a:gd name="connsiteX2" fmla="*/ 3429000 w 3703320"/>
              <a:gd name="connsiteY2" fmla="*/ 2023110 h 2034540"/>
              <a:gd name="connsiteX3" fmla="*/ 3669030 w 3703320"/>
              <a:gd name="connsiteY3" fmla="*/ 2034540 h 2034540"/>
              <a:gd name="connsiteX4" fmla="*/ 3669030 w 3703320"/>
              <a:gd name="connsiteY4" fmla="*/ 2034540 h 2034540"/>
              <a:gd name="connsiteX5" fmla="*/ 3703320 w 3703320"/>
              <a:gd name="connsiteY5" fmla="*/ 1714500 h 2034540"/>
              <a:gd name="connsiteX6" fmla="*/ 525780 w 3703320"/>
              <a:gd name="connsiteY6" fmla="*/ 0 h 2034540"/>
              <a:gd name="connsiteX7" fmla="*/ 4415 w 3703320"/>
              <a:gd name="connsiteY7" fmla="*/ 2842 h 2034540"/>
              <a:gd name="connsiteX0" fmla="*/ 4415 w 3703320"/>
              <a:gd name="connsiteY0" fmla="*/ 5261 h 2036959"/>
              <a:gd name="connsiteX1" fmla="*/ 0 w 3703320"/>
              <a:gd name="connsiteY1" fmla="*/ 242449 h 2036959"/>
              <a:gd name="connsiteX2" fmla="*/ 3429000 w 3703320"/>
              <a:gd name="connsiteY2" fmla="*/ 2025529 h 2036959"/>
              <a:gd name="connsiteX3" fmla="*/ 3669030 w 3703320"/>
              <a:gd name="connsiteY3" fmla="*/ 2036959 h 2036959"/>
              <a:gd name="connsiteX4" fmla="*/ 3669030 w 3703320"/>
              <a:gd name="connsiteY4" fmla="*/ 2036959 h 2036959"/>
              <a:gd name="connsiteX5" fmla="*/ 3703320 w 3703320"/>
              <a:gd name="connsiteY5" fmla="*/ 1716919 h 2036959"/>
              <a:gd name="connsiteX6" fmla="*/ 562066 w 3703320"/>
              <a:gd name="connsiteY6" fmla="*/ 0 h 2036959"/>
              <a:gd name="connsiteX7" fmla="*/ 4415 w 3703320"/>
              <a:gd name="connsiteY7" fmla="*/ 5261 h 2036959"/>
              <a:gd name="connsiteX0" fmla="*/ 178 w 3699083"/>
              <a:gd name="connsiteY0" fmla="*/ 5261 h 2036959"/>
              <a:gd name="connsiteX1" fmla="*/ 5439 w 3699083"/>
              <a:gd name="connsiteY1" fmla="*/ 240030 h 2036959"/>
              <a:gd name="connsiteX2" fmla="*/ 3424763 w 3699083"/>
              <a:gd name="connsiteY2" fmla="*/ 2025529 h 2036959"/>
              <a:gd name="connsiteX3" fmla="*/ 3664793 w 3699083"/>
              <a:gd name="connsiteY3" fmla="*/ 2036959 h 2036959"/>
              <a:gd name="connsiteX4" fmla="*/ 3664793 w 3699083"/>
              <a:gd name="connsiteY4" fmla="*/ 2036959 h 2036959"/>
              <a:gd name="connsiteX5" fmla="*/ 3699083 w 3699083"/>
              <a:gd name="connsiteY5" fmla="*/ 1716919 h 2036959"/>
              <a:gd name="connsiteX6" fmla="*/ 557829 w 3699083"/>
              <a:gd name="connsiteY6" fmla="*/ 0 h 2036959"/>
              <a:gd name="connsiteX7" fmla="*/ 178 w 3699083"/>
              <a:gd name="connsiteY7" fmla="*/ 5261 h 2036959"/>
              <a:gd name="connsiteX0" fmla="*/ 178 w 3665216"/>
              <a:gd name="connsiteY0" fmla="*/ 5261 h 2036959"/>
              <a:gd name="connsiteX1" fmla="*/ 5439 w 3665216"/>
              <a:gd name="connsiteY1" fmla="*/ 240030 h 2036959"/>
              <a:gd name="connsiteX2" fmla="*/ 3424763 w 3665216"/>
              <a:gd name="connsiteY2" fmla="*/ 2025529 h 2036959"/>
              <a:gd name="connsiteX3" fmla="*/ 3664793 w 3665216"/>
              <a:gd name="connsiteY3" fmla="*/ 2036959 h 2036959"/>
              <a:gd name="connsiteX4" fmla="*/ 3664793 w 3665216"/>
              <a:gd name="connsiteY4" fmla="*/ 2036959 h 2036959"/>
              <a:gd name="connsiteX5" fmla="*/ 3665216 w 3665216"/>
              <a:gd name="connsiteY5" fmla="*/ 1731434 h 2036959"/>
              <a:gd name="connsiteX6" fmla="*/ 557829 w 3665216"/>
              <a:gd name="connsiteY6" fmla="*/ 0 h 2036959"/>
              <a:gd name="connsiteX7" fmla="*/ 178 w 3665216"/>
              <a:gd name="connsiteY7" fmla="*/ 5261 h 2036959"/>
              <a:gd name="connsiteX0" fmla="*/ 178 w 3665216"/>
              <a:gd name="connsiteY0" fmla="*/ 5261 h 2036959"/>
              <a:gd name="connsiteX1" fmla="*/ 5439 w 3665216"/>
              <a:gd name="connsiteY1" fmla="*/ 240030 h 2036959"/>
              <a:gd name="connsiteX2" fmla="*/ 3424763 w 3665216"/>
              <a:gd name="connsiteY2" fmla="*/ 2025529 h 2036959"/>
              <a:gd name="connsiteX3" fmla="*/ 3411882 w 3665216"/>
              <a:gd name="connsiteY3" fmla="*/ 2026316 h 2036959"/>
              <a:gd name="connsiteX4" fmla="*/ 3664793 w 3665216"/>
              <a:gd name="connsiteY4" fmla="*/ 2036959 h 2036959"/>
              <a:gd name="connsiteX5" fmla="*/ 3664793 w 3665216"/>
              <a:gd name="connsiteY5" fmla="*/ 2036959 h 2036959"/>
              <a:gd name="connsiteX6" fmla="*/ 3665216 w 3665216"/>
              <a:gd name="connsiteY6" fmla="*/ 1731434 h 2036959"/>
              <a:gd name="connsiteX7" fmla="*/ 557829 w 3665216"/>
              <a:gd name="connsiteY7" fmla="*/ 0 h 2036959"/>
              <a:gd name="connsiteX8" fmla="*/ 178 w 3665216"/>
              <a:gd name="connsiteY8" fmla="*/ 5261 h 2036959"/>
              <a:gd name="connsiteX0" fmla="*/ 178 w 3665216"/>
              <a:gd name="connsiteY0" fmla="*/ 5261 h 2036959"/>
              <a:gd name="connsiteX1" fmla="*/ 5439 w 3665216"/>
              <a:gd name="connsiteY1" fmla="*/ 240030 h 2036959"/>
              <a:gd name="connsiteX2" fmla="*/ 3424763 w 3665216"/>
              <a:gd name="connsiteY2" fmla="*/ 2025529 h 2036959"/>
              <a:gd name="connsiteX3" fmla="*/ 3411882 w 3665216"/>
              <a:gd name="connsiteY3" fmla="*/ 2026316 h 2036959"/>
              <a:gd name="connsiteX4" fmla="*/ 3664793 w 3665216"/>
              <a:gd name="connsiteY4" fmla="*/ 2036959 h 2036959"/>
              <a:gd name="connsiteX5" fmla="*/ 3664793 w 3665216"/>
              <a:gd name="connsiteY5" fmla="*/ 2036959 h 2036959"/>
              <a:gd name="connsiteX6" fmla="*/ 3665216 w 3665216"/>
              <a:gd name="connsiteY6" fmla="*/ 1731434 h 2036959"/>
              <a:gd name="connsiteX7" fmla="*/ 454959 w 3665216"/>
              <a:gd name="connsiteY7" fmla="*/ 0 h 2036959"/>
              <a:gd name="connsiteX8" fmla="*/ 178 w 3665216"/>
              <a:gd name="connsiteY8" fmla="*/ 5261 h 2036959"/>
              <a:gd name="connsiteX0" fmla="*/ 178 w 4362446"/>
              <a:gd name="connsiteY0" fmla="*/ 5261 h 2152248"/>
              <a:gd name="connsiteX1" fmla="*/ 5439 w 4362446"/>
              <a:gd name="connsiteY1" fmla="*/ 240030 h 2152248"/>
              <a:gd name="connsiteX2" fmla="*/ 3424763 w 4362446"/>
              <a:gd name="connsiteY2" fmla="*/ 2025529 h 2152248"/>
              <a:gd name="connsiteX3" fmla="*/ 3411882 w 4362446"/>
              <a:gd name="connsiteY3" fmla="*/ 2026316 h 2152248"/>
              <a:gd name="connsiteX4" fmla="*/ 3664793 w 4362446"/>
              <a:gd name="connsiteY4" fmla="*/ 2036959 h 2152248"/>
              <a:gd name="connsiteX5" fmla="*/ 3664793 w 4362446"/>
              <a:gd name="connsiteY5" fmla="*/ 2036959 h 2152248"/>
              <a:gd name="connsiteX6" fmla="*/ 4362446 w 4362446"/>
              <a:gd name="connsiteY6" fmla="*/ 2120054 h 2152248"/>
              <a:gd name="connsiteX7" fmla="*/ 454959 w 4362446"/>
              <a:gd name="connsiteY7" fmla="*/ 0 h 2152248"/>
              <a:gd name="connsiteX8" fmla="*/ 178 w 4362446"/>
              <a:gd name="connsiteY8" fmla="*/ 5261 h 2152248"/>
              <a:gd name="connsiteX0" fmla="*/ 178 w 4371895"/>
              <a:gd name="connsiteY0" fmla="*/ 5261 h 2414813"/>
              <a:gd name="connsiteX1" fmla="*/ 5439 w 4371895"/>
              <a:gd name="connsiteY1" fmla="*/ 240030 h 2414813"/>
              <a:gd name="connsiteX2" fmla="*/ 3424763 w 4371895"/>
              <a:gd name="connsiteY2" fmla="*/ 2025529 h 2414813"/>
              <a:gd name="connsiteX3" fmla="*/ 3411882 w 4371895"/>
              <a:gd name="connsiteY3" fmla="*/ 2026316 h 2414813"/>
              <a:gd name="connsiteX4" fmla="*/ 3664793 w 4371895"/>
              <a:gd name="connsiteY4" fmla="*/ 2036959 h 2414813"/>
              <a:gd name="connsiteX5" fmla="*/ 4293443 w 4371895"/>
              <a:gd name="connsiteY5" fmla="*/ 2414149 h 2414813"/>
              <a:gd name="connsiteX6" fmla="*/ 4362446 w 4371895"/>
              <a:gd name="connsiteY6" fmla="*/ 2120054 h 2414813"/>
              <a:gd name="connsiteX7" fmla="*/ 454959 w 4371895"/>
              <a:gd name="connsiteY7" fmla="*/ 0 h 2414813"/>
              <a:gd name="connsiteX8" fmla="*/ 178 w 4371895"/>
              <a:gd name="connsiteY8" fmla="*/ 5261 h 2414813"/>
              <a:gd name="connsiteX0" fmla="*/ 178 w 4387541"/>
              <a:gd name="connsiteY0" fmla="*/ 5261 h 2414982"/>
              <a:gd name="connsiteX1" fmla="*/ 5439 w 4387541"/>
              <a:gd name="connsiteY1" fmla="*/ 240030 h 2414982"/>
              <a:gd name="connsiteX2" fmla="*/ 3424763 w 4387541"/>
              <a:gd name="connsiteY2" fmla="*/ 2025529 h 2414982"/>
              <a:gd name="connsiteX3" fmla="*/ 3411882 w 4387541"/>
              <a:gd name="connsiteY3" fmla="*/ 2026316 h 2414982"/>
              <a:gd name="connsiteX4" fmla="*/ 4293443 w 4387541"/>
              <a:gd name="connsiteY4" fmla="*/ 2414149 h 2414982"/>
              <a:gd name="connsiteX5" fmla="*/ 4362446 w 4387541"/>
              <a:gd name="connsiteY5" fmla="*/ 2120054 h 2414982"/>
              <a:gd name="connsiteX6" fmla="*/ 454959 w 4387541"/>
              <a:gd name="connsiteY6" fmla="*/ 0 h 2414982"/>
              <a:gd name="connsiteX7" fmla="*/ 178 w 4387541"/>
              <a:gd name="connsiteY7" fmla="*/ 5261 h 2414982"/>
              <a:gd name="connsiteX0" fmla="*/ 178 w 4362446"/>
              <a:gd name="connsiteY0" fmla="*/ 5261 h 2439776"/>
              <a:gd name="connsiteX1" fmla="*/ 5439 w 4362446"/>
              <a:gd name="connsiteY1" fmla="*/ 240030 h 2439776"/>
              <a:gd name="connsiteX2" fmla="*/ 3424763 w 4362446"/>
              <a:gd name="connsiteY2" fmla="*/ 2025529 h 2439776"/>
              <a:gd name="connsiteX3" fmla="*/ 3994812 w 4362446"/>
              <a:gd name="connsiteY3" fmla="*/ 2380646 h 2439776"/>
              <a:gd name="connsiteX4" fmla="*/ 4293443 w 4362446"/>
              <a:gd name="connsiteY4" fmla="*/ 2414149 h 2439776"/>
              <a:gd name="connsiteX5" fmla="*/ 4362446 w 4362446"/>
              <a:gd name="connsiteY5" fmla="*/ 2120054 h 2439776"/>
              <a:gd name="connsiteX6" fmla="*/ 454959 w 4362446"/>
              <a:gd name="connsiteY6" fmla="*/ 0 h 2439776"/>
              <a:gd name="connsiteX7" fmla="*/ 178 w 4362446"/>
              <a:gd name="connsiteY7" fmla="*/ 5261 h 2439776"/>
              <a:gd name="connsiteX0" fmla="*/ 178 w 4362446"/>
              <a:gd name="connsiteY0" fmla="*/ 5261 h 2439776"/>
              <a:gd name="connsiteX1" fmla="*/ 5439 w 4362446"/>
              <a:gd name="connsiteY1" fmla="*/ 240030 h 2439776"/>
              <a:gd name="connsiteX2" fmla="*/ 3424763 w 4362446"/>
              <a:gd name="connsiteY2" fmla="*/ 2025529 h 2439776"/>
              <a:gd name="connsiteX3" fmla="*/ 3994812 w 4362446"/>
              <a:gd name="connsiteY3" fmla="*/ 2380646 h 2439776"/>
              <a:gd name="connsiteX4" fmla="*/ 4293443 w 4362446"/>
              <a:gd name="connsiteY4" fmla="*/ 2414149 h 2439776"/>
              <a:gd name="connsiteX5" fmla="*/ 4362446 w 4362446"/>
              <a:gd name="connsiteY5" fmla="*/ 2120054 h 2439776"/>
              <a:gd name="connsiteX6" fmla="*/ 454959 w 4362446"/>
              <a:gd name="connsiteY6" fmla="*/ 0 h 2439776"/>
              <a:gd name="connsiteX7" fmla="*/ 178 w 4362446"/>
              <a:gd name="connsiteY7" fmla="*/ 5261 h 2439776"/>
              <a:gd name="connsiteX0" fmla="*/ 178 w 4362446"/>
              <a:gd name="connsiteY0" fmla="*/ 5261 h 2429313"/>
              <a:gd name="connsiteX1" fmla="*/ 5439 w 4362446"/>
              <a:gd name="connsiteY1" fmla="*/ 240030 h 2429313"/>
              <a:gd name="connsiteX2" fmla="*/ 3424763 w 4362446"/>
              <a:gd name="connsiteY2" fmla="*/ 2025529 h 2429313"/>
              <a:gd name="connsiteX3" fmla="*/ 3994812 w 4362446"/>
              <a:gd name="connsiteY3" fmla="*/ 2380646 h 2429313"/>
              <a:gd name="connsiteX4" fmla="*/ 4293443 w 4362446"/>
              <a:gd name="connsiteY4" fmla="*/ 2414149 h 2429313"/>
              <a:gd name="connsiteX5" fmla="*/ 4362446 w 4362446"/>
              <a:gd name="connsiteY5" fmla="*/ 2120054 h 2429313"/>
              <a:gd name="connsiteX6" fmla="*/ 454959 w 4362446"/>
              <a:gd name="connsiteY6" fmla="*/ 0 h 2429313"/>
              <a:gd name="connsiteX7" fmla="*/ 178 w 4362446"/>
              <a:gd name="connsiteY7" fmla="*/ 5261 h 2429313"/>
              <a:gd name="connsiteX0" fmla="*/ 178 w 4379656"/>
              <a:gd name="connsiteY0" fmla="*/ 5261 h 2429313"/>
              <a:gd name="connsiteX1" fmla="*/ 5439 w 4379656"/>
              <a:gd name="connsiteY1" fmla="*/ 240030 h 2429313"/>
              <a:gd name="connsiteX2" fmla="*/ 3424763 w 4379656"/>
              <a:gd name="connsiteY2" fmla="*/ 2025529 h 2429313"/>
              <a:gd name="connsiteX3" fmla="*/ 3994812 w 4379656"/>
              <a:gd name="connsiteY3" fmla="*/ 2380646 h 2429313"/>
              <a:gd name="connsiteX4" fmla="*/ 4348212 w 4379656"/>
              <a:gd name="connsiteY4" fmla="*/ 2414149 h 2429313"/>
              <a:gd name="connsiteX5" fmla="*/ 4362446 w 4379656"/>
              <a:gd name="connsiteY5" fmla="*/ 2120054 h 2429313"/>
              <a:gd name="connsiteX6" fmla="*/ 454959 w 4379656"/>
              <a:gd name="connsiteY6" fmla="*/ 0 h 2429313"/>
              <a:gd name="connsiteX7" fmla="*/ 178 w 4379656"/>
              <a:gd name="connsiteY7" fmla="*/ 5261 h 2429313"/>
              <a:gd name="connsiteX0" fmla="*/ 178 w 4372498"/>
              <a:gd name="connsiteY0" fmla="*/ 5261 h 2430168"/>
              <a:gd name="connsiteX1" fmla="*/ 5439 w 4372498"/>
              <a:gd name="connsiteY1" fmla="*/ 240030 h 2430168"/>
              <a:gd name="connsiteX2" fmla="*/ 3424763 w 4372498"/>
              <a:gd name="connsiteY2" fmla="*/ 2025529 h 2430168"/>
              <a:gd name="connsiteX3" fmla="*/ 3994812 w 4372498"/>
              <a:gd name="connsiteY3" fmla="*/ 2380646 h 2430168"/>
              <a:gd name="connsiteX4" fmla="*/ 4348212 w 4372498"/>
              <a:gd name="connsiteY4" fmla="*/ 2414149 h 2430168"/>
              <a:gd name="connsiteX5" fmla="*/ 4362446 w 4372498"/>
              <a:gd name="connsiteY5" fmla="*/ 2120054 h 2430168"/>
              <a:gd name="connsiteX6" fmla="*/ 454959 w 4372498"/>
              <a:gd name="connsiteY6" fmla="*/ 0 h 2430168"/>
              <a:gd name="connsiteX7" fmla="*/ 178 w 4372498"/>
              <a:gd name="connsiteY7" fmla="*/ 5261 h 2430168"/>
              <a:gd name="connsiteX0" fmla="*/ 178 w 4372498"/>
              <a:gd name="connsiteY0" fmla="*/ 5261 h 2430168"/>
              <a:gd name="connsiteX1" fmla="*/ 5439 w 4372498"/>
              <a:gd name="connsiteY1" fmla="*/ 240030 h 2430168"/>
              <a:gd name="connsiteX2" fmla="*/ 3424763 w 4372498"/>
              <a:gd name="connsiteY2" fmla="*/ 2025529 h 2430168"/>
              <a:gd name="connsiteX3" fmla="*/ 3994812 w 4372498"/>
              <a:gd name="connsiteY3" fmla="*/ 2380646 h 2430168"/>
              <a:gd name="connsiteX4" fmla="*/ 4348212 w 4372498"/>
              <a:gd name="connsiteY4" fmla="*/ 2414149 h 2430168"/>
              <a:gd name="connsiteX5" fmla="*/ 4362446 w 4372498"/>
              <a:gd name="connsiteY5" fmla="*/ 2120054 h 2430168"/>
              <a:gd name="connsiteX6" fmla="*/ 454959 w 4372498"/>
              <a:gd name="connsiteY6" fmla="*/ 0 h 2430168"/>
              <a:gd name="connsiteX7" fmla="*/ 178 w 4372498"/>
              <a:gd name="connsiteY7" fmla="*/ 5261 h 2430168"/>
              <a:gd name="connsiteX0" fmla="*/ 178 w 4362446"/>
              <a:gd name="connsiteY0" fmla="*/ 5261 h 2430168"/>
              <a:gd name="connsiteX1" fmla="*/ 5439 w 4362446"/>
              <a:gd name="connsiteY1" fmla="*/ 240030 h 2430168"/>
              <a:gd name="connsiteX2" fmla="*/ 3424763 w 4362446"/>
              <a:gd name="connsiteY2" fmla="*/ 2025529 h 2430168"/>
              <a:gd name="connsiteX3" fmla="*/ 3994812 w 4362446"/>
              <a:gd name="connsiteY3" fmla="*/ 2380646 h 2430168"/>
              <a:gd name="connsiteX4" fmla="*/ 4348212 w 4362446"/>
              <a:gd name="connsiteY4" fmla="*/ 2414149 h 2430168"/>
              <a:gd name="connsiteX5" fmla="*/ 4362446 w 4362446"/>
              <a:gd name="connsiteY5" fmla="*/ 2120054 h 2430168"/>
              <a:gd name="connsiteX6" fmla="*/ 454959 w 4362446"/>
              <a:gd name="connsiteY6" fmla="*/ 0 h 2430168"/>
              <a:gd name="connsiteX7" fmla="*/ 178 w 4362446"/>
              <a:gd name="connsiteY7" fmla="*/ 5261 h 2430168"/>
              <a:gd name="connsiteX0" fmla="*/ 178 w 4362446"/>
              <a:gd name="connsiteY0" fmla="*/ 5261 h 2415428"/>
              <a:gd name="connsiteX1" fmla="*/ 5439 w 4362446"/>
              <a:gd name="connsiteY1" fmla="*/ 240030 h 2415428"/>
              <a:gd name="connsiteX2" fmla="*/ 3424763 w 4362446"/>
              <a:gd name="connsiteY2" fmla="*/ 2025529 h 2415428"/>
              <a:gd name="connsiteX3" fmla="*/ 3994812 w 4362446"/>
              <a:gd name="connsiteY3" fmla="*/ 2380646 h 2415428"/>
              <a:gd name="connsiteX4" fmla="*/ 4348212 w 4362446"/>
              <a:gd name="connsiteY4" fmla="*/ 2414149 h 2415428"/>
              <a:gd name="connsiteX5" fmla="*/ 4362446 w 4362446"/>
              <a:gd name="connsiteY5" fmla="*/ 2120054 h 2415428"/>
              <a:gd name="connsiteX6" fmla="*/ 454959 w 4362446"/>
              <a:gd name="connsiteY6" fmla="*/ 0 h 2415428"/>
              <a:gd name="connsiteX7" fmla="*/ 178 w 4362446"/>
              <a:gd name="connsiteY7" fmla="*/ 5261 h 2415428"/>
              <a:gd name="connsiteX0" fmla="*/ 178 w 4362446"/>
              <a:gd name="connsiteY0" fmla="*/ 5261 h 2421191"/>
              <a:gd name="connsiteX1" fmla="*/ 5439 w 4362446"/>
              <a:gd name="connsiteY1" fmla="*/ 240030 h 2421191"/>
              <a:gd name="connsiteX2" fmla="*/ 3424763 w 4362446"/>
              <a:gd name="connsiteY2" fmla="*/ 2025529 h 2421191"/>
              <a:gd name="connsiteX3" fmla="*/ 4042437 w 4362446"/>
              <a:gd name="connsiteY3" fmla="*/ 2411602 h 2421191"/>
              <a:gd name="connsiteX4" fmla="*/ 4348212 w 4362446"/>
              <a:gd name="connsiteY4" fmla="*/ 2414149 h 2421191"/>
              <a:gd name="connsiteX5" fmla="*/ 4362446 w 4362446"/>
              <a:gd name="connsiteY5" fmla="*/ 2120054 h 2421191"/>
              <a:gd name="connsiteX6" fmla="*/ 454959 w 4362446"/>
              <a:gd name="connsiteY6" fmla="*/ 0 h 2421191"/>
              <a:gd name="connsiteX7" fmla="*/ 178 w 4362446"/>
              <a:gd name="connsiteY7" fmla="*/ 5261 h 2421191"/>
              <a:gd name="connsiteX0" fmla="*/ 178 w 4362446"/>
              <a:gd name="connsiteY0" fmla="*/ 5261 h 2417394"/>
              <a:gd name="connsiteX1" fmla="*/ 5439 w 4362446"/>
              <a:gd name="connsiteY1" fmla="*/ 240030 h 2417394"/>
              <a:gd name="connsiteX2" fmla="*/ 3424763 w 4362446"/>
              <a:gd name="connsiteY2" fmla="*/ 2025529 h 2417394"/>
              <a:gd name="connsiteX3" fmla="*/ 4042437 w 4362446"/>
              <a:gd name="connsiteY3" fmla="*/ 2411602 h 2417394"/>
              <a:gd name="connsiteX4" fmla="*/ 4348212 w 4362446"/>
              <a:gd name="connsiteY4" fmla="*/ 2414149 h 2417394"/>
              <a:gd name="connsiteX5" fmla="*/ 4362446 w 4362446"/>
              <a:gd name="connsiteY5" fmla="*/ 2120054 h 2417394"/>
              <a:gd name="connsiteX6" fmla="*/ 454959 w 4362446"/>
              <a:gd name="connsiteY6" fmla="*/ 0 h 2417394"/>
              <a:gd name="connsiteX7" fmla="*/ 178 w 4362446"/>
              <a:gd name="connsiteY7" fmla="*/ 5261 h 2417394"/>
              <a:gd name="connsiteX0" fmla="*/ 178 w 4362446"/>
              <a:gd name="connsiteY0" fmla="*/ 5261 h 2417394"/>
              <a:gd name="connsiteX1" fmla="*/ 5439 w 4362446"/>
              <a:gd name="connsiteY1" fmla="*/ 240030 h 2417394"/>
              <a:gd name="connsiteX2" fmla="*/ 4042437 w 4362446"/>
              <a:gd name="connsiteY2" fmla="*/ 2411602 h 2417394"/>
              <a:gd name="connsiteX3" fmla="*/ 4348212 w 4362446"/>
              <a:gd name="connsiteY3" fmla="*/ 2414149 h 2417394"/>
              <a:gd name="connsiteX4" fmla="*/ 4362446 w 4362446"/>
              <a:gd name="connsiteY4" fmla="*/ 2120054 h 2417394"/>
              <a:gd name="connsiteX5" fmla="*/ 454959 w 4362446"/>
              <a:gd name="connsiteY5" fmla="*/ 0 h 2417394"/>
              <a:gd name="connsiteX6" fmla="*/ 178 w 4362446"/>
              <a:gd name="connsiteY6" fmla="*/ 5261 h 2417394"/>
              <a:gd name="connsiteX0" fmla="*/ 178 w 4362446"/>
              <a:gd name="connsiteY0" fmla="*/ 5261 h 2417394"/>
              <a:gd name="connsiteX1" fmla="*/ 5439 w 4362446"/>
              <a:gd name="connsiteY1" fmla="*/ 240030 h 2417394"/>
              <a:gd name="connsiteX2" fmla="*/ 1950521 w 4362446"/>
              <a:gd name="connsiteY2" fmla="*/ 1254918 h 2417394"/>
              <a:gd name="connsiteX3" fmla="*/ 4042437 w 4362446"/>
              <a:gd name="connsiteY3" fmla="*/ 2411602 h 2417394"/>
              <a:gd name="connsiteX4" fmla="*/ 4348212 w 4362446"/>
              <a:gd name="connsiteY4" fmla="*/ 2414149 h 2417394"/>
              <a:gd name="connsiteX5" fmla="*/ 4362446 w 4362446"/>
              <a:gd name="connsiteY5" fmla="*/ 2120054 h 2417394"/>
              <a:gd name="connsiteX6" fmla="*/ 454959 w 4362446"/>
              <a:gd name="connsiteY6" fmla="*/ 0 h 2417394"/>
              <a:gd name="connsiteX7" fmla="*/ 178 w 4362446"/>
              <a:gd name="connsiteY7" fmla="*/ 5261 h 24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446" h="2417394">
                <a:moveTo>
                  <a:pt x="178" y="5261"/>
                </a:moveTo>
                <a:cubicBezTo>
                  <a:pt x="-1294" y="84324"/>
                  <a:pt x="6911" y="160967"/>
                  <a:pt x="5439" y="240030"/>
                </a:cubicBezTo>
                <a:cubicBezTo>
                  <a:pt x="649037" y="587057"/>
                  <a:pt x="1306923" y="907891"/>
                  <a:pt x="1950521" y="1254918"/>
                </a:cubicBezTo>
                <a:lnTo>
                  <a:pt x="4042437" y="2411602"/>
                </a:lnTo>
                <a:cubicBezTo>
                  <a:pt x="4184836" y="2414460"/>
                  <a:pt x="4266992" y="2421501"/>
                  <a:pt x="4348212" y="2414149"/>
                </a:cubicBezTo>
                <a:cubicBezTo>
                  <a:pt x="4354715" y="2311186"/>
                  <a:pt x="4362305" y="2221896"/>
                  <a:pt x="4362446" y="2120054"/>
                </a:cubicBezTo>
                <a:lnTo>
                  <a:pt x="454959" y="0"/>
                </a:lnTo>
                <a:lnTo>
                  <a:pt x="178" y="5261"/>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49669155"/>
      </p:ext>
    </p:extLst>
  </p:cSld>
  <p:clrMapOvr>
    <a:masterClrMapping/>
  </p:clrMapOvr>
  <mc:AlternateContent xmlns:mc="http://schemas.openxmlformats.org/markup-compatibility/2006" xmlns:p14="http://schemas.microsoft.com/office/powerpoint/2010/main">
    <mc:Choice Requires="p14">
      <p:transition spd="slow" p14:dur="2000" advTm="8588"/>
    </mc:Choice>
    <mc:Fallback xmlns="">
      <p:transition spd="slow" advTm="8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Square matrices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In a square matrix, it is easier to identify the</a:t>
            </a:r>
          </a:p>
          <a:p>
            <a:pPr lvl="1"/>
            <a:r>
              <a:rPr lang="en-US" dirty="0" smtClean="0">
                <a:latin typeface="Times New Roman" panose="02020603050405020304" pitchFamily="18" charset="0"/>
              </a:rPr>
              <a:t>Diagonal entries</a:t>
            </a:r>
          </a:p>
          <a:p>
            <a:pPr lvl="1"/>
            <a:r>
              <a:rPr lang="en-US" dirty="0" smtClean="0">
                <a:latin typeface="Times New Roman" panose="02020603050405020304" pitchFamily="18" charset="0"/>
              </a:rPr>
              <a:t>Super-diagonal entries</a:t>
            </a:r>
          </a:p>
          <a:p>
            <a:pPr lvl="1"/>
            <a:r>
              <a:rPr lang="en-US" dirty="0" smtClean="0">
                <a:latin typeface="Times New Roman" panose="02020603050405020304" pitchFamily="18" charset="0"/>
              </a:rPr>
              <a:t>Sub-diagonal entries</a:t>
            </a:r>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pPr marL="0" indent="0">
              <a:buNone/>
            </a:pPr>
            <a:r>
              <a:rPr lang="en-US" dirty="0">
                <a:latin typeface="Times New Roman" panose="02020603050405020304" pitchFamily="18" charset="0"/>
              </a:rPr>
              <a:t>	</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dirty="0"/>
          </a:p>
        </p:txBody>
      </p:sp>
      <p:graphicFrame>
        <p:nvGraphicFramePr>
          <p:cNvPr id="13" name="Object 12"/>
          <p:cNvGraphicFramePr>
            <a:graphicFrameLocks noChangeAspect="1"/>
          </p:cNvGraphicFramePr>
          <p:nvPr>
            <p:extLst>
              <p:ext uri="{D42A27DB-BD31-4B8C-83A1-F6EECF244321}">
                <p14:modId xmlns:p14="http://schemas.microsoft.com/office/powerpoint/2010/main" val="2392460596"/>
              </p:ext>
            </p:extLst>
          </p:nvPr>
        </p:nvGraphicFramePr>
        <p:xfrm>
          <a:off x="2145665" y="3354705"/>
          <a:ext cx="4316413" cy="2054225"/>
        </p:xfrm>
        <a:graphic>
          <a:graphicData uri="http://schemas.openxmlformats.org/presentationml/2006/ole">
            <mc:AlternateContent xmlns:mc="http://schemas.openxmlformats.org/markup-compatibility/2006">
              <mc:Choice xmlns:v="urn:schemas-microsoft-com:vml" Requires="v">
                <p:oleObj spid="_x0000_s327692" name="Equation" r:id="rId6" imgW="3632040" imgH="1879560" progId="Equation.DSMT4">
                  <p:embed/>
                </p:oleObj>
              </mc:Choice>
              <mc:Fallback>
                <p:oleObj name="Equation" r:id="rId6" imgW="3632040" imgH="1879560" progId="Equation.DSMT4">
                  <p:embed/>
                  <p:pic>
                    <p:nvPicPr>
                      <p:cNvPr id="0" name=""/>
                      <p:cNvPicPr>
                        <a:picLocks noChangeAspect="1" noChangeArrowheads="1"/>
                      </p:cNvPicPr>
                      <p:nvPr/>
                    </p:nvPicPr>
                    <p:blipFill>
                      <a:blip r:embed="rId7"/>
                      <a:srcRect/>
                      <a:stretch>
                        <a:fillRect/>
                      </a:stretch>
                    </p:blipFill>
                    <p:spPr bwMode="auto">
                      <a:xfrm>
                        <a:off x="2145665" y="3354705"/>
                        <a:ext cx="4316413"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Freeform 13"/>
          <p:cNvSpPr/>
          <p:nvPr/>
        </p:nvSpPr>
        <p:spPr>
          <a:xfrm>
            <a:off x="2805216" y="3318120"/>
            <a:ext cx="3494009" cy="2042307"/>
          </a:xfrm>
          <a:custGeom>
            <a:avLst/>
            <a:gdLst>
              <a:gd name="connsiteX0" fmla="*/ 0 w 3737610"/>
              <a:gd name="connsiteY0" fmla="*/ 34290 h 2034540"/>
              <a:gd name="connsiteX1" fmla="*/ 34290 w 3737610"/>
              <a:gd name="connsiteY1" fmla="*/ 240030 h 2034540"/>
              <a:gd name="connsiteX2" fmla="*/ 3463290 w 3737610"/>
              <a:gd name="connsiteY2" fmla="*/ 2023110 h 2034540"/>
              <a:gd name="connsiteX3" fmla="*/ 3703320 w 3737610"/>
              <a:gd name="connsiteY3" fmla="*/ 2034540 h 2034540"/>
              <a:gd name="connsiteX4" fmla="*/ 3703320 w 3737610"/>
              <a:gd name="connsiteY4" fmla="*/ 2034540 h 2034540"/>
              <a:gd name="connsiteX5" fmla="*/ 3737610 w 3737610"/>
              <a:gd name="connsiteY5" fmla="*/ 1714500 h 2034540"/>
              <a:gd name="connsiteX6" fmla="*/ 560070 w 3737610"/>
              <a:gd name="connsiteY6" fmla="*/ 0 h 2034540"/>
              <a:gd name="connsiteX7" fmla="*/ 0 w 3737610"/>
              <a:gd name="connsiteY7" fmla="*/ 34290 h 2034540"/>
              <a:gd name="connsiteX0" fmla="*/ 0 w 3725514"/>
              <a:gd name="connsiteY0" fmla="*/ 2842 h 2034540"/>
              <a:gd name="connsiteX1" fmla="*/ 22194 w 3725514"/>
              <a:gd name="connsiteY1" fmla="*/ 240030 h 2034540"/>
              <a:gd name="connsiteX2" fmla="*/ 3451194 w 3725514"/>
              <a:gd name="connsiteY2" fmla="*/ 2023110 h 2034540"/>
              <a:gd name="connsiteX3" fmla="*/ 3691224 w 3725514"/>
              <a:gd name="connsiteY3" fmla="*/ 2034540 h 2034540"/>
              <a:gd name="connsiteX4" fmla="*/ 3691224 w 3725514"/>
              <a:gd name="connsiteY4" fmla="*/ 2034540 h 2034540"/>
              <a:gd name="connsiteX5" fmla="*/ 3725514 w 3725514"/>
              <a:gd name="connsiteY5" fmla="*/ 1714500 h 2034540"/>
              <a:gd name="connsiteX6" fmla="*/ 547974 w 3725514"/>
              <a:gd name="connsiteY6" fmla="*/ 0 h 2034540"/>
              <a:gd name="connsiteX7" fmla="*/ 0 w 3725514"/>
              <a:gd name="connsiteY7" fmla="*/ 2842 h 2034540"/>
              <a:gd name="connsiteX0" fmla="*/ 4415 w 3703320"/>
              <a:gd name="connsiteY0" fmla="*/ 2842 h 2034540"/>
              <a:gd name="connsiteX1" fmla="*/ 0 w 3703320"/>
              <a:gd name="connsiteY1" fmla="*/ 240030 h 2034540"/>
              <a:gd name="connsiteX2" fmla="*/ 3429000 w 3703320"/>
              <a:gd name="connsiteY2" fmla="*/ 2023110 h 2034540"/>
              <a:gd name="connsiteX3" fmla="*/ 3669030 w 3703320"/>
              <a:gd name="connsiteY3" fmla="*/ 2034540 h 2034540"/>
              <a:gd name="connsiteX4" fmla="*/ 3669030 w 3703320"/>
              <a:gd name="connsiteY4" fmla="*/ 2034540 h 2034540"/>
              <a:gd name="connsiteX5" fmla="*/ 3703320 w 3703320"/>
              <a:gd name="connsiteY5" fmla="*/ 1714500 h 2034540"/>
              <a:gd name="connsiteX6" fmla="*/ 525780 w 3703320"/>
              <a:gd name="connsiteY6" fmla="*/ 0 h 2034540"/>
              <a:gd name="connsiteX7" fmla="*/ 4415 w 3703320"/>
              <a:gd name="connsiteY7" fmla="*/ 2842 h 2034540"/>
              <a:gd name="connsiteX0" fmla="*/ 4415 w 3703320"/>
              <a:gd name="connsiteY0" fmla="*/ 5261 h 2036959"/>
              <a:gd name="connsiteX1" fmla="*/ 0 w 3703320"/>
              <a:gd name="connsiteY1" fmla="*/ 242449 h 2036959"/>
              <a:gd name="connsiteX2" fmla="*/ 3429000 w 3703320"/>
              <a:gd name="connsiteY2" fmla="*/ 2025529 h 2036959"/>
              <a:gd name="connsiteX3" fmla="*/ 3669030 w 3703320"/>
              <a:gd name="connsiteY3" fmla="*/ 2036959 h 2036959"/>
              <a:gd name="connsiteX4" fmla="*/ 3669030 w 3703320"/>
              <a:gd name="connsiteY4" fmla="*/ 2036959 h 2036959"/>
              <a:gd name="connsiteX5" fmla="*/ 3703320 w 3703320"/>
              <a:gd name="connsiteY5" fmla="*/ 1716919 h 2036959"/>
              <a:gd name="connsiteX6" fmla="*/ 562066 w 3703320"/>
              <a:gd name="connsiteY6" fmla="*/ 0 h 2036959"/>
              <a:gd name="connsiteX7" fmla="*/ 4415 w 3703320"/>
              <a:gd name="connsiteY7" fmla="*/ 5261 h 2036959"/>
              <a:gd name="connsiteX0" fmla="*/ 178 w 3699083"/>
              <a:gd name="connsiteY0" fmla="*/ 5261 h 2036959"/>
              <a:gd name="connsiteX1" fmla="*/ 5439 w 3699083"/>
              <a:gd name="connsiteY1" fmla="*/ 240030 h 2036959"/>
              <a:gd name="connsiteX2" fmla="*/ 3424763 w 3699083"/>
              <a:gd name="connsiteY2" fmla="*/ 2025529 h 2036959"/>
              <a:gd name="connsiteX3" fmla="*/ 3664793 w 3699083"/>
              <a:gd name="connsiteY3" fmla="*/ 2036959 h 2036959"/>
              <a:gd name="connsiteX4" fmla="*/ 3664793 w 3699083"/>
              <a:gd name="connsiteY4" fmla="*/ 2036959 h 2036959"/>
              <a:gd name="connsiteX5" fmla="*/ 3699083 w 3699083"/>
              <a:gd name="connsiteY5" fmla="*/ 1716919 h 2036959"/>
              <a:gd name="connsiteX6" fmla="*/ 557829 w 3699083"/>
              <a:gd name="connsiteY6" fmla="*/ 0 h 2036959"/>
              <a:gd name="connsiteX7" fmla="*/ 178 w 3699083"/>
              <a:gd name="connsiteY7" fmla="*/ 5261 h 2036959"/>
              <a:gd name="connsiteX0" fmla="*/ 178 w 3665216"/>
              <a:gd name="connsiteY0" fmla="*/ 5261 h 2036959"/>
              <a:gd name="connsiteX1" fmla="*/ 5439 w 3665216"/>
              <a:gd name="connsiteY1" fmla="*/ 240030 h 2036959"/>
              <a:gd name="connsiteX2" fmla="*/ 3424763 w 3665216"/>
              <a:gd name="connsiteY2" fmla="*/ 2025529 h 2036959"/>
              <a:gd name="connsiteX3" fmla="*/ 3664793 w 3665216"/>
              <a:gd name="connsiteY3" fmla="*/ 2036959 h 2036959"/>
              <a:gd name="connsiteX4" fmla="*/ 3664793 w 3665216"/>
              <a:gd name="connsiteY4" fmla="*/ 2036959 h 2036959"/>
              <a:gd name="connsiteX5" fmla="*/ 3665216 w 3665216"/>
              <a:gd name="connsiteY5" fmla="*/ 1731434 h 2036959"/>
              <a:gd name="connsiteX6" fmla="*/ 557829 w 3665216"/>
              <a:gd name="connsiteY6" fmla="*/ 0 h 2036959"/>
              <a:gd name="connsiteX7" fmla="*/ 178 w 3665216"/>
              <a:gd name="connsiteY7" fmla="*/ 5261 h 2036959"/>
              <a:gd name="connsiteX0" fmla="*/ 178 w 3665216"/>
              <a:gd name="connsiteY0" fmla="*/ 5261 h 2036959"/>
              <a:gd name="connsiteX1" fmla="*/ 5439 w 3665216"/>
              <a:gd name="connsiteY1" fmla="*/ 240030 h 2036959"/>
              <a:gd name="connsiteX2" fmla="*/ 3424763 w 3665216"/>
              <a:gd name="connsiteY2" fmla="*/ 2025529 h 2036959"/>
              <a:gd name="connsiteX3" fmla="*/ 3411882 w 3665216"/>
              <a:gd name="connsiteY3" fmla="*/ 2026316 h 2036959"/>
              <a:gd name="connsiteX4" fmla="*/ 3664793 w 3665216"/>
              <a:gd name="connsiteY4" fmla="*/ 2036959 h 2036959"/>
              <a:gd name="connsiteX5" fmla="*/ 3664793 w 3665216"/>
              <a:gd name="connsiteY5" fmla="*/ 2036959 h 2036959"/>
              <a:gd name="connsiteX6" fmla="*/ 3665216 w 3665216"/>
              <a:gd name="connsiteY6" fmla="*/ 1731434 h 2036959"/>
              <a:gd name="connsiteX7" fmla="*/ 557829 w 3665216"/>
              <a:gd name="connsiteY7" fmla="*/ 0 h 2036959"/>
              <a:gd name="connsiteX8" fmla="*/ 178 w 3665216"/>
              <a:gd name="connsiteY8" fmla="*/ 5261 h 2036959"/>
              <a:gd name="connsiteX0" fmla="*/ 178 w 3665216"/>
              <a:gd name="connsiteY0" fmla="*/ 5261 h 2037027"/>
              <a:gd name="connsiteX1" fmla="*/ 5439 w 3665216"/>
              <a:gd name="connsiteY1" fmla="*/ 240030 h 2037027"/>
              <a:gd name="connsiteX2" fmla="*/ 3424763 w 3665216"/>
              <a:gd name="connsiteY2" fmla="*/ 2025529 h 2037027"/>
              <a:gd name="connsiteX3" fmla="*/ 3529524 w 3665216"/>
              <a:gd name="connsiteY3" fmla="*/ 2037010 h 2037027"/>
              <a:gd name="connsiteX4" fmla="*/ 3664793 w 3665216"/>
              <a:gd name="connsiteY4" fmla="*/ 2036959 h 2037027"/>
              <a:gd name="connsiteX5" fmla="*/ 3664793 w 3665216"/>
              <a:gd name="connsiteY5" fmla="*/ 2036959 h 2037027"/>
              <a:gd name="connsiteX6" fmla="*/ 3665216 w 3665216"/>
              <a:gd name="connsiteY6" fmla="*/ 1731434 h 2037027"/>
              <a:gd name="connsiteX7" fmla="*/ 557829 w 3665216"/>
              <a:gd name="connsiteY7" fmla="*/ 0 h 2037027"/>
              <a:gd name="connsiteX8" fmla="*/ 178 w 3665216"/>
              <a:gd name="connsiteY8" fmla="*/ 5261 h 2037027"/>
              <a:gd name="connsiteX0" fmla="*/ 178 w 3762751"/>
              <a:gd name="connsiteY0" fmla="*/ 5261 h 2161225"/>
              <a:gd name="connsiteX1" fmla="*/ 5439 w 3762751"/>
              <a:gd name="connsiteY1" fmla="*/ 240030 h 2161225"/>
              <a:gd name="connsiteX2" fmla="*/ 3424763 w 3762751"/>
              <a:gd name="connsiteY2" fmla="*/ 2025529 h 2161225"/>
              <a:gd name="connsiteX3" fmla="*/ 3664793 w 3762751"/>
              <a:gd name="connsiteY3" fmla="*/ 2036959 h 2161225"/>
              <a:gd name="connsiteX4" fmla="*/ 3664793 w 3762751"/>
              <a:gd name="connsiteY4" fmla="*/ 2036959 h 2161225"/>
              <a:gd name="connsiteX5" fmla="*/ 3665216 w 3762751"/>
              <a:gd name="connsiteY5" fmla="*/ 1731434 h 2161225"/>
              <a:gd name="connsiteX6" fmla="*/ 557829 w 3762751"/>
              <a:gd name="connsiteY6" fmla="*/ 0 h 2161225"/>
              <a:gd name="connsiteX7" fmla="*/ 178 w 3762751"/>
              <a:gd name="connsiteY7" fmla="*/ 5261 h 2161225"/>
              <a:gd name="connsiteX0" fmla="*/ 178 w 3665216"/>
              <a:gd name="connsiteY0" fmla="*/ 5261 h 2036959"/>
              <a:gd name="connsiteX1" fmla="*/ 5439 w 3665216"/>
              <a:gd name="connsiteY1" fmla="*/ 240030 h 2036959"/>
              <a:gd name="connsiteX2" fmla="*/ 3424763 w 3665216"/>
              <a:gd name="connsiteY2" fmla="*/ 2025529 h 2036959"/>
              <a:gd name="connsiteX3" fmla="*/ 3664793 w 3665216"/>
              <a:gd name="connsiteY3" fmla="*/ 2036959 h 2036959"/>
              <a:gd name="connsiteX4" fmla="*/ 3664793 w 3665216"/>
              <a:gd name="connsiteY4" fmla="*/ 2036959 h 2036959"/>
              <a:gd name="connsiteX5" fmla="*/ 3665216 w 3665216"/>
              <a:gd name="connsiteY5" fmla="*/ 1731434 h 2036959"/>
              <a:gd name="connsiteX6" fmla="*/ 557829 w 3665216"/>
              <a:gd name="connsiteY6" fmla="*/ 0 h 2036959"/>
              <a:gd name="connsiteX7" fmla="*/ 178 w 3665216"/>
              <a:gd name="connsiteY7" fmla="*/ 5261 h 2036959"/>
              <a:gd name="connsiteX0" fmla="*/ 178 w 3665216"/>
              <a:gd name="connsiteY0" fmla="*/ 5261 h 2046918"/>
              <a:gd name="connsiteX1" fmla="*/ 5439 w 3665216"/>
              <a:gd name="connsiteY1" fmla="*/ 240030 h 2046918"/>
              <a:gd name="connsiteX2" fmla="*/ 3200174 w 3665216"/>
              <a:gd name="connsiteY2" fmla="*/ 2046918 h 2046918"/>
              <a:gd name="connsiteX3" fmla="*/ 3664793 w 3665216"/>
              <a:gd name="connsiteY3" fmla="*/ 2036959 h 2046918"/>
              <a:gd name="connsiteX4" fmla="*/ 3664793 w 3665216"/>
              <a:gd name="connsiteY4" fmla="*/ 2036959 h 2046918"/>
              <a:gd name="connsiteX5" fmla="*/ 3665216 w 3665216"/>
              <a:gd name="connsiteY5" fmla="*/ 1731434 h 2046918"/>
              <a:gd name="connsiteX6" fmla="*/ 557829 w 3665216"/>
              <a:gd name="connsiteY6" fmla="*/ 0 h 2046918"/>
              <a:gd name="connsiteX7" fmla="*/ 178 w 3665216"/>
              <a:gd name="connsiteY7" fmla="*/ 5261 h 2046918"/>
              <a:gd name="connsiteX0" fmla="*/ 178 w 3664793"/>
              <a:gd name="connsiteY0" fmla="*/ 5261 h 2046918"/>
              <a:gd name="connsiteX1" fmla="*/ 5439 w 3664793"/>
              <a:gd name="connsiteY1" fmla="*/ 240030 h 2046918"/>
              <a:gd name="connsiteX2" fmla="*/ 3200174 w 3664793"/>
              <a:gd name="connsiteY2" fmla="*/ 2046918 h 2046918"/>
              <a:gd name="connsiteX3" fmla="*/ 3664793 w 3664793"/>
              <a:gd name="connsiteY3" fmla="*/ 2036959 h 2046918"/>
              <a:gd name="connsiteX4" fmla="*/ 3664793 w 3664793"/>
              <a:gd name="connsiteY4" fmla="*/ 2036959 h 2046918"/>
              <a:gd name="connsiteX5" fmla="*/ 3617090 w 3664793"/>
              <a:gd name="connsiteY5" fmla="*/ 1731434 h 2046918"/>
              <a:gd name="connsiteX6" fmla="*/ 557829 w 3664793"/>
              <a:gd name="connsiteY6" fmla="*/ 0 h 2046918"/>
              <a:gd name="connsiteX7" fmla="*/ 178 w 3664793"/>
              <a:gd name="connsiteY7" fmla="*/ 5261 h 2046918"/>
              <a:gd name="connsiteX0" fmla="*/ 178 w 3691868"/>
              <a:gd name="connsiteY0" fmla="*/ 5261 h 2046918"/>
              <a:gd name="connsiteX1" fmla="*/ 5439 w 3691868"/>
              <a:gd name="connsiteY1" fmla="*/ 240030 h 2046918"/>
              <a:gd name="connsiteX2" fmla="*/ 3200174 w 3691868"/>
              <a:gd name="connsiteY2" fmla="*/ 2046918 h 2046918"/>
              <a:gd name="connsiteX3" fmla="*/ 3664793 w 3691868"/>
              <a:gd name="connsiteY3" fmla="*/ 2036959 h 2046918"/>
              <a:gd name="connsiteX4" fmla="*/ 3632709 w 3691868"/>
              <a:gd name="connsiteY4" fmla="*/ 2026265 h 2046918"/>
              <a:gd name="connsiteX5" fmla="*/ 3617090 w 3691868"/>
              <a:gd name="connsiteY5" fmla="*/ 1731434 h 2046918"/>
              <a:gd name="connsiteX6" fmla="*/ 557829 w 3691868"/>
              <a:gd name="connsiteY6" fmla="*/ 0 h 2046918"/>
              <a:gd name="connsiteX7" fmla="*/ 178 w 3691868"/>
              <a:gd name="connsiteY7" fmla="*/ 5261 h 2046918"/>
              <a:gd name="connsiteX0" fmla="*/ 178 w 3745220"/>
              <a:gd name="connsiteY0" fmla="*/ 5261 h 2051779"/>
              <a:gd name="connsiteX1" fmla="*/ 5439 w 3745220"/>
              <a:gd name="connsiteY1" fmla="*/ 240030 h 2051779"/>
              <a:gd name="connsiteX2" fmla="*/ 3200174 w 3745220"/>
              <a:gd name="connsiteY2" fmla="*/ 2046918 h 2051779"/>
              <a:gd name="connsiteX3" fmla="*/ 3664793 w 3745220"/>
              <a:gd name="connsiteY3" fmla="*/ 2036959 h 2051779"/>
              <a:gd name="connsiteX4" fmla="*/ 3739656 w 3745220"/>
              <a:gd name="connsiteY4" fmla="*/ 1876539 h 2051779"/>
              <a:gd name="connsiteX5" fmla="*/ 3617090 w 3745220"/>
              <a:gd name="connsiteY5" fmla="*/ 1731434 h 2051779"/>
              <a:gd name="connsiteX6" fmla="*/ 557829 w 3745220"/>
              <a:gd name="connsiteY6" fmla="*/ 0 h 2051779"/>
              <a:gd name="connsiteX7" fmla="*/ 178 w 3745220"/>
              <a:gd name="connsiteY7" fmla="*/ 5261 h 2051779"/>
              <a:gd name="connsiteX0" fmla="*/ 178 w 3878102"/>
              <a:gd name="connsiteY0" fmla="*/ 5261 h 2062346"/>
              <a:gd name="connsiteX1" fmla="*/ 5439 w 3878102"/>
              <a:gd name="connsiteY1" fmla="*/ 240030 h 2062346"/>
              <a:gd name="connsiteX2" fmla="*/ 3200174 w 3878102"/>
              <a:gd name="connsiteY2" fmla="*/ 2046918 h 2062346"/>
              <a:gd name="connsiteX3" fmla="*/ 3664793 w 3878102"/>
              <a:gd name="connsiteY3" fmla="*/ 2036959 h 2062346"/>
              <a:gd name="connsiteX4" fmla="*/ 3617090 w 3878102"/>
              <a:gd name="connsiteY4" fmla="*/ 1731434 h 2062346"/>
              <a:gd name="connsiteX5" fmla="*/ 557829 w 3878102"/>
              <a:gd name="connsiteY5" fmla="*/ 0 h 2062346"/>
              <a:gd name="connsiteX6" fmla="*/ 178 w 3878102"/>
              <a:gd name="connsiteY6" fmla="*/ 5261 h 2062346"/>
              <a:gd name="connsiteX0" fmla="*/ 178 w 3878102"/>
              <a:gd name="connsiteY0" fmla="*/ 5261 h 2046918"/>
              <a:gd name="connsiteX1" fmla="*/ 5439 w 3878102"/>
              <a:gd name="connsiteY1" fmla="*/ 240030 h 2046918"/>
              <a:gd name="connsiteX2" fmla="*/ 3200174 w 3878102"/>
              <a:gd name="connsiteY2" fmla="*/ 2046918 h 2046918"/>
              <a:gd name="connsiteX3" fmla="*/ 3664793 w 3878102"/>
              <a:gd name="connsiteY3" fmla="*/ 2036959 h 2046918"/>
              <a:gd name="connsiteX4" fmla="*/ 3617090 w 3878102"/>
              <a:gd name="connsiteY4" fmla="*/ 1731434 h 2046918"/>
              <a:gd name="connsiteX5" fmla="*/ 557829 w 3878102"/>
              <a:gd name="connsiteY5" fmla="*/ 0 h 2046918"/>
              <a:gd name="connsiteX6" fmla="*/ 178 w 3878102"/>
              <a:gd name="connsiteY6" fmla="*/ 5261 h 2046918"/>
              <a:gd name="connsiteX0" fmla="*/ 178 w 3664793"/>
              <a:gd name="connsiteY0" fmla="*/ 5261 h 2046918"/>
              <a:gd name="connsiteX1" fmla="*/ 5439 w 3664793"/>
              <a:gd name="connsiteY1" fmla="*/ 240030 h 2046918"/>
              <a:gd name="connsiteX2" fmla="*/ 3200174 w 3664793"/>
              <a:gd name="connsiteY2" fmla="*/ 2046918 h 2046918"/>
              <a:gd name="connsiteX3" fmla="*/ 3664793 w 3664793"/>
              <a:gd name="connsiteY3" fmla="*/ 2036959 h 2046918"/>
              <a:gd name="connsiteX4" fmla="*/ 3617090 w 3664793"/>
              <a:gd name="connsiteY4" fmla="*/ 1731434 h 2046918"/>
              <a:gd name="connsiteX5" fmla="*/ 557829 w 3664793"/>
              <a:gd name="connsiteY5" fmla="*/ 0 h 2046918"/>
              <a:gd name="connsiteX6" fmla="*/ 178 w 3664793"/>
              <a:gd name="connsiteY6" fmla="*/ 5261 h 2046918"/>
              <a:gd name="connsiteX0" fmla="*/ 178 w 3617090"/>
              <a:gd name="connsiteY0" fmla="*/ 5261 h 2046918"/>
              <a:gd name="connsiteX1" fmla="*/ 5439 w 3617090"/>
              <a:gd name="connsiteY1" fmla="*/ 240030 h 2046918"/>
              <a:gd name="connsiteX2" fmla="*/ 3200174 w 3617090"/>
              <a:gd name="connsiteY2" fmla="*/ 2046918 h 2046918"/>
              <a:gd name="connsiteX3" fmla="*/ 3616667 w 3617090"/>
              <a:gd name="connsiteY3" fmla="*/ 2042307 h 2046918"/>
              <a:gd name="connsiteX4" fmla="*/ 3617090 w 3617090"/>
              <a:gd name="connsiteY4" fmla="*/ 1731434 h 2046918"/>
              <a:gd name="connsiteX5" fmla="*/ 557829 w 3617090"/>
              <a:gd name="connsiteY5" fmla="*/ 0 h 2046918"/>
              <a:gd name="connsiteX6" fmla="*/ 178 w 3617090"/>
              <a:gd name="connsiteY6" fmla="*/ 5261 h 2046918"/>
              <a:gd name="connsiteX0" fmla="*/ 128423 w 3611651"/>
              <a:gd name="connsiteY0" fmla="*/ 5261 h 2046918"/>
              <a:gd name="connsiteX1" fmla="*/ 0 w 3611651"/>
              <a:gd name="connsiteY1" fmla="*/ 240030 h 2046918"/>
              <a:gd name="connsiteX2" fmla="*/ 3194735 w 3611651"/>
              <a:gd name="connsiteY2" fmla="*/ 2046918 h 2046918"/>
              <a:gd name="connsiteX3" fmla="*/ 3611228 w 3611651"/>
              <a:gd name="connsiteY3" fmla="*/ 2042307 h 2046918"/>
              <a:gd name="connsiteX4" fmla="*/ 3611651 w 3611651"/>
              <a:gd name="connsiteY4" fmla="*/ 1731434 h 2046918"/>
              <a:gd name="connsiteX5" fmla="*/ 552390 w 3611651"/>
              <a:gd name="connsiteY5" fmla="*/ 0 h 2046918"/>
              <a:gd name="connsiteX6" fmla="*/ 128423 w 3611651"/>
              <a:gd name="connsiteY6" fmla="*/ 5261 h 2046918"/>
              <a:gd name="connsiteX0" fmla="*/ 10781 w 3494009"/>
              <a:gd name="connsiteY0" fmla="*/ 5261 h 2046918"/>
              <a:gd name="connsiteX1" fmla="*/ 0 w 3494009"/>
              <a:gd name="connsiteY1" fmla="*/ 218640 h 2046918"/>
              <a:gd name="connsiteX2" fmla="*/ 3077093 w 3494009"/>
              <a:gd name="connsiteY2" fmla="*/ 2046918 h 2046918"/>
              <a:gd name="connsiteX3" fmla="*/ 3493586 w 3494009"/>
              <a:gd name="connsiteY3" fmla="*/ 2042307 h 2046918"/>
              <a:gd name="connsiteX4" fmla="*/ 3494009 w 3494009"/>
              <a:gd name="connsiteY4" fmla="*/ 1731434 h 2046918"/>
              <a:gd name="connsiteX5" fmla="*/ 434748 w 3494009"/>
              <a:gd name="connsiteY5" fmla="*/ 0 h 2046918"/>
              <a:gd name="connsiteX6" fmla="*/ 10781 w 3494009"/>
              <a:gd name="connsiteY6" fmla="*/ 5261 h 2046918"/>
              <a:gd name="connsiteX0" fmla="*/ 10781 w 3494009"/>
              <a:gd name="connsiteY0" fmla="*/ 5261 h 2042307"/>
              <a:gd name="connsiteX1" fmla="*/ 0 w 3494009"/>
              <a:gd name="connsiteY1" fmla="*/ 218640 h 2042307"/>
              <a:gd name="connsiteX2" fmla="*/ 3125219 w 3494009"/>
              <a:gd name="connsiteY2" fmla="*/ 2041571 h 2042307"/>
              <a:gd name="connsiteX3" fmla="*/ 3493586 w 3494009"/>
              <a:gd name="connsiteY3" fmla="*/ 2042307 h 2042307"/>
              <a:gd name="connsiteX4" fmla="*/ 3494009 w 3494009"/>
              <a:gd name="connsiteY4" fmla="*/ 1731434 h 2042307"/>
              <a:gd name="connsiteX5" fmla="*/ 434748 w 3494009"/>
              <a:gd name="connsiteY5" fmla="*/ 0 h 2042307"/>
              <a:gd name="connsiteX6" fmla="*/ 10781 w 3494009"/>
              <a:gd name="connsiteY6" fmla="*/ 5261 h 2042307"/>
              <a:gd name="connsiteX0" fmla="*/ 10781 w 3494009"/>
              <a:gd name="connsiteY0" fmla="*/ 5261 h 2042307"/>
              <a:gd name="connsiteX1" fmla="*/ 0 w 3494009"/>
              <a:gd name="connsiteY1" fmla="*/ 218640 h 2042307"/>
              <a:gd name="connsiteX2" fmla="*/ 3184040 w 3494009"/>
              <a:gd name="connsiteY2" fmla="*/ 2041571 h 2042307"/>
              <a:gd name="connsiteX3" fmla="*/ 3493586 w 3494009"/>
              <a:gd name="connsiteY3" fmla="*/ 2042307 h 2042307"/>
              <a:gd name="connsiteX4" fmla="*/ 3494009 w 3494009"/>
              <a:gd name="connsiteY4" fmla="*/ 1731434 h 2042307"/>
              <a:gd name="connsiteX5" fmla="*/ 434748 w 3494009"/>
              <a:gd name="connsiteY5" fmla="*/ 0 h 2042307"/>
              <a:gd name="connsiteX6" fmla="*/ 10781 w 3494009"/>
              <a:gd name="connsiteY6" fmla="*/ 5261 h 204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009" h="2042307">
                <a:moveTo>
                  <a:pt x="10781" y="5261"/>
                </a:moveTo>
                <a:cubicBezTo>
                  <a:pt x="9309" y="84324"/>
                  <a:pt x="1472" y="139577"/>
                  <a:pt x="0" y="218640"/>
                </a:cubicBezTo>
                <a:lnTo>
                  <a:pt x="3184040" y="2041571"/>
                </a:lnTo>
                <a:lnTo>
                  <a:pt x="3493586" y="2042307"/>
                </a:lnTo>
                <a:lnTo>
                  <a:pt x="3494009" y="1731434"/>
                </a:lnTo>
                <a:lnTo>
                  <a:pt x="434748" y="0"/>
                </a:lnTo>
                <a:lnTo>
                  <a:pt x="10781" y="5261"/>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Freeform 14"/>
          <p:cNvSpPr/>
          <p:nvPr/>
        </p:nvSpPr>
        <p:spPr>
          <a:xfrm>
            <a:off x="3506255" y="3310500"/>
            <a:ext cx="2808209" cy="1665117"/>
          </a:xfrm>
          <a:custGeom>
            <a:avLst/>
            <a:gdLst>
              <a:gd name="connsiteX0" fmla="*/ 0 w 3737610"/>
              <a:gd name="connsiteY0" fmla="*/ 34290 h 2034540"/>
              <a:gd name="connsiteX1" fmla="*/ 34290 w 3737610"/>
              <a:gd name="connsiteY1" fmla="*/ 240030 h 2034540"/>
              <a:gd name="connsiteX2" fmla="*/ 3463290 w 3737610"/>
              <a:gd name="connsiteY2" fmla="*/ 2023110 h 2034540"/>
              <a:gd name="connsiteX3" fmla="*/ 3703320 w 3737610"/>
              <a:gd name="connsiteY3" fmla="*/ 2034540 h 2034540"/>
              <a:gd name="connsiteX4" fmla="*/ 3703320 w 3737610"/>
              <a:gd name="connsiteY4" fmla="*/ 2034540 h 2034540"/>
              <a:gd name="connsiteX5" fmla="*/ 3737610 w 3737610"/>
              <a:gd name="connsiteY5" fmla="*/ 1714500 h 2034540"/>
              <a:gd name="connsiteX6" fmla="*/ 560070 w 3737610"/>
              <a:gd name="connsiteY6" fmla="*/ 0 h 2034540"/>
              <a:gd name="connsiteX7" fmla="*/ 0 w 3737610"/>
              <a:gd name="connsiteY7" fmla="*/ 34290 h 2034540"/>
              <a:gd name="connsiteX0" fmla="*/ 0 w 3725514"/>
              <a:gd name="connsiteY0" fmla="*/ 2842 h 2034540"/>
              <a:gd name="connsiteX1" fmla="*/ 22194 w 3725514"/>
              <a:gd name="connsiteY1" fmla="*/ 240030 h 2034540"/>
              <a:gd name="connsiteX2" fmla="*/ 3451194 w 3725514"/>
              <a:gd name="connsiteY2" fmla="*/ 2023110 h 2034540"/>
              <a:gd name="connsiteX3" fmla="*/ 3691224 w 3725514"/>
              <a:gd name="connsiteY3" fmla="*/ 2034540 h 2034540"/>
              <a:gd name="connsiteX4" fmla="*/ 3691224 w 3725514"/>
              <a:gd name="connsiteY4" fmla="*/ 2034540 h 2034540"/>
              <a:gd name="connsiteX5" fmla="*/ 3725514 w 3725514"/>
              <a:gd name="connsiteY5" fmla="*/ 1714500 h 2034540"/>
              <a:gd name="connsiteX6" fmla="*/ 547974 w 3725514"/>
              <a:gd name="connsiteY6" fmla="*/ 0 h 2034540"/>
              <a:gd name="connsiteX7" fmla="*/ 0 w 3725514"/>
              <a:gd name="connsiteY7" fmla="*/ 2842 h 2034540"/>
              <a:gd name="connsiteX0" fmla="*/ 4415 w 3703320"/>
              <a:gd name="connsiteY0" fmla="*/ 2842 h 2034540"/>
              <a:gd name="connsiteX1" fmla="*/ 0 w 3703320"/>
              <a:gd name="connsiteY1" fmla="*/ 240030 h 2034540"/>
              <a:gd name="connsiteX2" fmla="*/ 3429000 w 3703320"/>
              <a:gd name="connsiteY2" fmla="*/ 2023110 h 2034540"/>
              <a:gd name="connsiteX3" fmla="*/ 3669030 w 3703320"/>
              <a:gd name="connsiteY3" fmla="*/ 2034540 h 2034540"/>
              <a:gd name="connsiteX4" fmla="*/ 3669030 w 3703320"/>
              <a:gd name="connsiteY4" fmla="*/ 2034540 h 2034540"/>
              <a:gd name="connsiteX5" fmla="*/ 3703320 w 3703320"/>
              <a:gd name="connsiteY5" fmla="*/ 1714500 h 2034540"/>
              <a:gd name="connsiteX6" fmla="*/ 525780 w 3703320"/>
              <a:gd name="connsiteY6" fmla="*/ 0 h 2034540"/>
              <a:gd name="connsiteX7" fmla="*/ 4415 w 3703320"/>
              <a:gd name="connsiteY7" fmla="*/ 2842 h 2034540"/>
              <a:gd name="connsiteX0" fmla="*/ 4415 w 3703320"/>
              <a:gd name="connsiteY0" fmla="*/ 5261 h 2036959"/>
              <a:gd name="connsiteX1" fmla="*/ 0 w 3703320"/>
              <a:gd name="connsiteY1" fmla="*/ 242449 h 2036959"/>
              <a:gd name="connsiteX2" fmla="*/ 3429000 w 3703320"/>
              <a:gd name="connsiteY2" fmla="*/ 2025529 h 2036959"/>
              <a:gd name="connsiteX3" fmla="*/ 3669030 w 3703320"/>
              <a:gd name="connsiteY3" fmla="*/ 2036959 h 2036959"/>
              <a:gd name="connsiteX4" fmla="*/ 3669030 w 3703320"/>
              <a:gd name="connsiteY4" fmla="*/ 2036959 h 2036959"/>
              <a:gd name="connsiteX5" fmla="*/ 3703320 w 3703320"/>
              <a:gd name="connsiteY5" fmla="*/ 1716919 h 2036959"/>
              <a:gd name="connsiteX6" fmla="*/ 562066 w 3703320"/>
              <a:gd name="connsiteY6" fmla="*/ 0 h 2036959"/>
              <a:gd name="connsiteX7" fmla="*/ 4415 w 3703320"/>
              <a:gd name="connsiteY7" fmla="*/ 5261 h 2036959"/>
              <a:gd name="connsiteX0" fmla="*/ 178 w 3699083"/>
              <a:gd name="connsiteY0" fmla="*/ 5261 h 2036959"/>
              <a:gd name="connsiteX1" fmla="*/ 5439 w 3699083"/>
              <a:gd name="connsiteY1" fmla="*/ 240030 h 2036959"/>
              <a:gd name="connsiteX2" fmla="*/ 3424763 w 3699083"/>
              <a:gd name="connsiteY2" fmla="*/ 2025529 h 2036959"/>
              <a:gd name="connsiteX3" fmla="*/ 3664793 w 3699083"/>
              <a:gd name="connsiteY3" fmla="*/ 2036959 h 2036959"/>
              <a:gd name="connsiteX4" fmla="*/ 3664793 w 3699083"/>
              <a:gd name="connsiteY4" fmla="*/ 2036959 h 2036959"/>
              <a:gd name="connsiteX5" fmla="*/ 3699083 w 3699083"/>
              <a:gd name="connsiteY5" fmla="*/ 1716919 h 2036959"/>
              <a:gd name="connsiteX6" fmla="*/ 557829 w 3699083"/>
              <a:gd name="connsiteY6" fmla="*/ 0 h 2036959"/>
              <a:gd name="connsiteX7" fmla="*/ 178 w 3699083"/>
              <a:gd name="connsiteY7" fmla="*/ 5261 h 2036959"/>
              <a:gd name="connsiteX0" fmla="*/ 178 w 3665216"/>
              <a:gd name="connsiteY0" fmla="*/ 5261 h 2036959"/>
              <a:gd name="connsiteX1" fmla="*/ 5439 w 3665216"/>
              <a:gd name="connsiteY1" fmla="*/ 240030 h 2036959"/>
              <a:gd name="connsiteX2" fmla="*/ 3424763 w 3665216"/>
              <a:gd name="connsiteY2" fmla="*/ 2025529 h 2036959"/>
              <a:gd name="connsiteX3" fmla="*/ 3664793 w 3665216"/>
              <a:gd name="connsiteY3" fmla="*/ 2036959 h 2036959"/>
              <a:gd name="connsiteX4" fmla="*/ 3664793 w 3665216"/>
              <a:gd name="connsiteY4" fmla="*/ 2036959 h 2036959"/>
              <a:gd name="connsiteX5" fmla="*/ 3665216 w 3665216"/>
              <a:gd name="connsiteY5" fmla="*/ 1731434 h 2036959"/>
              <a:gd name="connsiteX6" fmla="*/ 557829 w 3665216"/>
              <a:gd name="connsiteY6" fmla="*/ 0 h 2036959"/>
              <a:gd name="connsiteX7" fmla="*/ 178 w 3665216"/>
              <a:gd name="connsiteY7" fmla="*/ 5261 h 2036959"/>
              <a:gd name="connsiteX0" fmla="*/ 178 w 3665216"/>
              <a:gd name="connsiteY0" fmla="*/ 5261 h 2036959"/>
              <a:gd name="connsiteX1" fmla="*/ 5439 w 3665216"/>
              <a:gd name="connsiteY1" fmla="*/ 240030 h 2036959"/>
              <a:gd name="connsiteX2" fmla="*/ 3424763 w 3665216"/>
              <a:gd name="connsiteY2" fmla="*/ 2025529 h 2036959"/>
              <a:gd name="connsiteX3" fmla="*/ 3411882 w 3665216"/>
              <a:gd name="connsiteY3" fmla="*/ 2026316 h 2036959"/>
              <a:gd name="connsiteX4" fmla="*/ 3664793 w 3665216"/>
              <a:gd name="connsiteY4" fmla="*/ 2036959 h 2036959"/>
              <a:gd name="connsiteX5" fmla="*/ 3664793 w 3665216"/>
              <a:gd name="connsiteY5" fmla="*/ 2036959 h 2036959"/>
              <a:gd name="connsiteX6" fmla="*/ 3665216 w 3665216"/>
              <a:gd name="connsiteY6" fmla="*/ 1731434 h 2036959"/>
              <a:gd name="connsiteX7" fmla="*/ 557829 w 3665216"/>
              <a:gd name="connsiteY7" fmla="*/ 0 h 2036959"/>
              <a:gd name="connsiteX8" fmla="*/ 178 w 3665216"/>
              <a:gd name="connsiteY8" fmla="*/ 5261 h 2036959"/>
              <a:gd name="connsiteX0" fmla="*/ 178 w 3665216"/>
              <a:gd name="connsiteY0" fmla="*/ 5261 h 2037027"/>
              <a:gd name="connsiteX1" fmla="*/ 5439 w 3665216"/>
              <a:gd name="connsiteY1" fmla="*/ 240030 h 2037027"/>
              <a:gd name="connsiteX2" fmla="*/ 3424763 w 3665216"/>
              <a:gd name="connsiteY2" fmla="*/ 2025529 h 2037027"/>
              <a:gd name="connsiteX3" fmla="*/ 3529524 w 3665216"/>
              <a:gd name="connsiteY3" fmla="*/ 2037010 h 2037027"/>
              <a:gd name="connsiteX4" fmla="*/ 3664793 w 3665216"/>
              <a:gd name="connsiteY4" fmla="*/ 2036959 h 2037027"/>
              <a:gd name="connsiteX5" fmla="*/ 3664793 w 3665216"/>
              <a:gd name="connsiteY5" fmla="*/ 2036959 h 2037027"/>
              <a:gd name="connsiteX6" fmla="*/ 3665216 w 3665216"/>
              <a:gd name="connsiteY6" fmla="*/ 1731434 h 2037027"/>
              <a:gd name="connsiteX7" fmla="*/ 557829 w 3665216"/>
              <a:gd name="connsiteY7" fmla="*/ 0 h 2037027"/>
              <a:gd name="connsiteX8" fmla="*/ 178 w 3665216"/>
              <a:gd name="connsiteY8" fmla="*/ 5261 h 2037027"/>
              <a:gd name="connsiteX0" fmla="*/ 178 w 3762751"/>
              <a:gd name="connsiteY0" fmla="*/ 5261 h 2161225"/>
              <a:gd name="connsiteX1" fmla="*/ 5439 w 3762751"/>
              <a:gd name="connsiteY1" fmla="*/ 240030 h 2161225"/>
              <a:gd name="connsiteX2" fmla="*/ 3424763 w 3762751"/>
              <a:gd name="connsiteY2" fmla="*/ 2025529 h 2161225"/>
              <a:gd name="connsiteX3" fmla="*/ 3664793 w 3762751"/>
              <a:gd name="connsiteY3" fmla="*/ 2036959 h 2161225"/>
              <a:gd name="connsiteX4" fmla="*/ 3664793 w 3762751"/>
              <a:gd name="connsiteY4" fmla="*/ 2036959 h 2161225"/>
              <a:gd name="connsiteX5" fmla="*/ 3665216 w 3762751"/>
              <a:gd name="connsiteY5" fmla="*/ 1731434 h 2161225"/>
              <a:gd name="connsiteX6" fmla="*/ 557829 w 3762751"/>
              <a:gd name="connsiteY6" fmla="*/ 0 h 2161225"/>
              <a:gd name="connsiteX7" fmla="*/ 178 w 3762751"/>
              <a:gd name="connsiteY7" fmla="*/ 5261 h 2161225"/>
              <a:gd name="connsiteX0" fmla="*/ 178 w 3665216"/>
              <a:gd name="connsiteY0" fmla="*/ 5261 h 2036959"/>
              <a:gd name="connsiteX1" fmla="*/ 5439 w 3665216"/>
              <a:gd name="connsiteY1" fmla="*/ 240030 h 2036959"/>
              <a:gd name="connsiteX2" fmla="*/ 3424763 w 3665216"/>
              <a:gd name="connsiteY2" fmla="*/ 2025529 h 2036959"/>
              <a:gd name="connsiteX3" fmla="*/ 3664793 w 3665216"/>
              <a:gd name="connsiteY3" fmla="*/ 2036959 h 2036959"/>
              <a:gd name="connsiteX4" fmla="*/ 3664793 w 3665216"/>
              <a:gd name="connsiteY4" fmla="*/ 2036959 h 2036959"/>
              <a:gd name="connsiteX5" fmla="*/ 3665216 w 3665216"/>
              <a:gd name="connsiteY5" fmla="*/ 1731434 h 2036959"/>
              <a:gd name="connsiteX6" fmla="*/ 557829 w 3665216"/>
              <a:gd name="connsiteY6" fmla="*/ 0 h 2036959"/>
              <a:gd name="connsiteX7" fmla="*/ 178 w 3665216"/>
              <a:gd name="connsiteY7" fmla="*/ 5261 h 2036959"/>
              <a:gd name="connsiteX0" fmla="*/ 178 w 3665216"/>
              <a:gd name="connsiteY0" fmla="*/ 5261 h 2046918"/>
              <a:gd name="connsiteX1" fmla="*/ 5439 w 3665216"/>
              <a:gd name="connsiteY1" fmla="*/ 240030 h 2046918"/>
              <a:gd name="connsiteX2" fmla="*/ 3200174 w 3665216"/>
              <a:gd name="connsiteY2" fmla="*/ 2046918 h 2046918"/>
              <a:gd name="connsiteX3" fmla="*/ 3664793 w 3665216"/>
              <a:gd name="connsiteY3" fmla="*/ 2036959 h 2046918"/>
              <a:gd name="connsiteX4" fmla="*/ 3664793 w 3665216"/>
              <a:gd name="connsiteY4" fmla="*/ 2036959 h 2046918"/>
              <a:gd name="connsiteX5" fmla="*/ 3665216 w 3665216"/>
              <a:gd name="connsiteY5" fmla="*/ 1731434 h 2046918"/>
              <a:gd name="connsiteX6" fmla="*/ 557829 w 3665216"/>
              <a:gd name="connsiteY6" fmla="*/ 0 h 2046918"/>
              <a:gd name="connsiteX7" fmla="*/ 178 w 3665216"/>
              <a:gd name="connsiteY7" fmla="*/ 5261 h 2046918"/>
              <a:gd name="connsiteX0" fmla="*/ 178 w 3664793"/>
              <a:gd name="connsiteY0" fmla="*/ 5261 h 2046918"/>
              <a:gd name="connsiteX1" fmla="*/ 5439 w 3664793"/>
              <a:gd name="connsiteY1" fmla="*/ 240030 h 2046918"/>
              <a:gd name="connsiteX2" fmla="*/ 3200174 w 3664793"/>
              <a:gd name="connsiteY2" fmla="*/ 2046918 h 2046918"/>
              <a:gd name="connsiteX3" fmla="*/ 3664793 w 3664793"/>
              <a:gd name="connsiteY3" fmla="*/ 2036959 h 2046918"/>
              <a:gd name="connsiteX4" fmla="*/ 3664793 w 3664793"/>
              <a:gd name="connsiteY4" fmla="*/ 2036959 h 2046918"/>
              <a:gd name="connsiteX5" fmla="*/ 3617090 w 3664793"/>
              <a:gd name="connsiteY5" fmla="*/ 1731434 h 2046918"/>
              <a:gd name="connsiteX6" fmla="*/ 557829 w 3664793"/>
              <a:gd name="connsiteY6" fmla="*/ 0 h 2046918"/>
              <a:gd name="connsiteX7" fmla="*/ 178 w 3664793"/>
              <a:gd name="connsiteY7" fmla="*/ 5261 h 2046918"/>
              <a:gd name="connsiteX0" fmla="*/ 178 w 3691868"/>
              <a:gd name="connsiteY0" fmla="*/ 5261 h 2046918"/>
              <a:gd name="connsiteX1" fmla="*/ 5439 w 3691868"/>
              <a:gd name="connsiteY1" fmla="*/ 240030 h 2046918"/>
              <a:gd name="connsiteX2" fmla="*/ 3200174 w 3691868"/>
              <a:gd name="connsiteY2" fmla="*/ 2046918 h 2046918"/>
              <a:gd name="connsiteX3" fmla="*/ 3664793 w 3691868"/>
              <a:gd name="connsiteY3" fmla="*/ 2036959 h 2046918"/>
              <a:gd name="connsiteX4" fmla="*/ 3632709 w 3691868"/>
              <a:gd name="connsiteY4" fmla="*/ 2026265 h 2046918"/>
              <a:gd name="connsiteX5" fmla="*/ 3617090 w 3691868"/>
              <a:gd name="connsiteY5" fmla="*/ 1731434 h 2046918"/>
              <a:gd name="connsiteX6" fmla="*/ 557829 w 3691868"/>
              <a:gd name="connsiteY6" fmla="*/ 0 h 2046918"/>
              <a:gd name="connsiteX7" fmla="*/ 178 w 3691868"/>
              <a:gd name="connsiteY7" fmla="*/ 5261 h 2046918"/>
              <a:gd name="connsiteX0" fmla="*/ 178 w 3745220"/>
              <a:gd name="connsiteY0" fmla="*/ 5261 h 2051779"/>
              <a:gd name="connsiteX1" fmla="*/ 5439 w 3745220"/>
              <a:gd name="connsiteY1" fmla="*/ 240030 h 2051779"/>
              <a:gd name="connsiteX2" fmla="*/ 3200174 w 3745220"/>
              <a:gd name="connsiteY2" fmla="*/ 2046918 h 2051779"/>
              <a:gd name="connsiteX3" fmla="*/ 3664793 w 3745220"/>
              <a:gd name="connsiteY3" fmla="*/ 2036959 h 2051779"/>
              <a:gd name="connsiteX4" fmla="*/ 3739656 w 3745220"/>
              <a:gd name="connsiteY4" fmla="*/ 1876539 h 2051779"/>
              <a:gd name="connsiteX5" fmla="*/ 3617090 w 3745220"/>
              <a:gd name="connsiteY5" fmla="*/ 1731434 h 2051779"/>
              <a:gd name="connsiteX6" fmla="*/ 557829 w 3745220"/>
              <a:gd name="connsiteY6" fmla="*/ 0 h 2051779"/>
              <a:gd name="connsiteX7" fmla="*/ 178 w 3745220"/>
              <a:gd name="connsiteY7" fmla="*/ 5261 h 2051779"/>
              <a:gd name="connsiteX0" fmla="*/ 178 w 3878102"/>
              <a:gd name="connsiteY0" fmla="*/ 5261 h 2062346"/>
              <a:gd name="connsiteX1" fmla="*/ 5439 w 3878102"/>
              <a:gd name="connsiteY1" fmla="*/ 240030 h 2062346"/>
              <a:gd name="connsiteX2" fmla="*/ 3200174 w 3878102"/>
              <a:gd name="connsiteY2" fmla="*/ 2046918 h 2062346"/>
              <a:gd name="connsiteX3" fmla="*/ 3664793 w 3878102"/>
              <a:gd name="connsiteY3" fmla="*/ 2036959 h 2062346"/>
              <a:gd name="connsiteX4" fmla="*/ 3617090 w 3878102"/>
              <a:gd name="connsiteY4" fmla="*/ 1731434 h 2062346"/>
              <a:gd name="connsiteX5" fmla="*/ 557829 w 3878102"/>
              <a:gd name="connsiteY5" fmla="*/ 0 h 2062346"/>
              <a:gd name="connsiteX6" fmla="*/ 178 w 3878102"/>
              <a:gd name="connsiteY6" fmla="*/ 5261 h 2062346"/>
              <a:gd name="connsiteX0" fmla="*/ 178 w 3878102"/>
              <a:gd name="connsiteY0" fmla="*/ 5261 h 2046918"/>
              <a:gd name="connsiteX1" fmla="*/ 5439 w 3878102"/>
              <a:gd name="connsiteY1" fmla="*/ 240030 h 2046918"/>
              <a:gd name="connsiteX2" fmla="*/ 3200174 w 3878102"/>
              <a:gd name="connsiteY2" fmla="*/ 2046918 h 2046918"/>
              <a:gd name="connsiteX3" fmla="*/ 3664793 w 3878102"/>
              <a:gd name="connsiteY3" fmla="*/ 2036959 h 2046918"/>
              <a:gd name="connsiteX4" fmla="*/ 3617090 w 3878102"/>
              <a:gd name="connsiteY4" fmla="*/ 1731434 h 2046918"/>
              <a:gd name="connsiteX5" fmla="*/ 557829 w 3878102"/>
              <a:gd name="connsiteY5" fmla="*/ 0 h 2046918"/>
              <a:gd name="connsiteX6" fmla="*/ 178 w 3878102"/>
              <a:gd name="connsiteY6" fmla="*/ 5261 h 2046918"/>
              <a:gd name="connsiteX0" fmla="*/ 178 w 3664793"/>
              <a:gd name="connsiteY0" fmla="*/ 5261 h 2046918"/>
              <a:gd name="connsiteX1" fmla="*/ 5439 w 3664793"/>
              <a:gd name="connsiteY1" fmla="*/ 240030 h 2046918"/>
              <a:gd name="connsiteX2" fmla="*/ 3200174 w 3664793"/>
              <a:gd name="connsiteY2" fmla="*/ 2046918 h 2046918"/>
              <a:gd name="connsiteX3" fmla="*/ 3664793 w 3664793"/>
              <a:gd name="connsiteY3" fmla="*/ 2036959 h 2046918"/>
              <a:gd name="connsiteX4" fmla="*/ 3617090 w 3664793"/>
              <a:gd name="connsiteY4" fmla="*/ 1731434 h 2046918"/>
              <a:gd name="connsiteX5" fmla="*/ 557829 w 3664793"/>
              <a:gd name="connsiteY5" fmla="*/ 0 h 2046918"/>
              <a:gd name="connsiteX6" fmla="*/ 178 w 3664793"/>
              <a:gd name="connsiteY6" fmla="*/ 5261 h 2046918"/>
              <a:gd name="connsiteX0" fmla="*/ 178 w 3617090"/>
              <a:gd name="connsiteY0" fmla="*/ 5261 h 2046918"/>
              <a:gd name="connsiteX1" fmla="*/ 5439 w 3617090"/>
              <a:gd name="connsiteY1" fmla="*/ 240030 h 2046918"/>
              <a:gd name="connsiteX2" fmla="*/ 3200174 w 3617090"/>
              <a:gd name="connsiteY2" fmla="*/ 2046918 h 2046918"/>
              <a:gd name="connsiteX3" fmla="*/ 3616667 w 3617090"/>
              <a:gd name="connsiteY3" fmla="*/ 2042307 h 2046918"/>
              <a:gd name="connsiteX4" fmla="*/ 3617090 w 3617090"/>
              <a:gd name="connsiteY4" fmla="*/ 1731434 h 2046918"/>
              <a:gd name="connsiteX5" fmla="*/ 557829 w 3617090"/>
              <a:gd name="connsiteY5" fmla="*/ 0 h 2046918"/>
              <a:gd name="connsiteX6" fmla="*/ 178 w 3617090"/>
              <a:gd name="connsiteY6" fmla="*/ 5261 h 2046918"/>
              <a:gd name="connsiteX0" fmla="*/ 128423 w 3611651"/>
              <a:gd name="connsiteY0" fmla="*/ 5261 h 2046918"/>
              <a:gd name="connsiteX1" fmla="*/ 0 w 3611651"/>
              <a:gd name="connsiteY1" fmla="*/ 240030 h 2046918"/>
              <a:gd name="connsiteX2" fmla="*/ 3194735 w 3611651"/>
              <a:gd name="connsiteY2" fmla="*/ 2046918 h 2046918"/>
              <a:gd name="connsiteX3" fmla="*/ 3611228 w 3611651"/>
              <a:gd name="connsiteY3" fmla="*/ 2042307 h 2046918"/>
              <a:gd name="connsiteX4" fmla="*/ 3611651 w 3611651"/>
              <a:gd name="connsiteY4" fmla="*/ 1731434 h 2046918"/>
              <a:gd name="connsiteX5" fmla="*/ 552390 w 3611651"/>
              <a:gd name="connsiteY5" fmla="*/ 0 h 2046918"/>
              <a:gd name="connsiteX6" fmla="*/ 128423 w 3611651"/>
              <a:gd name="connsiteY6" fmla="*/ 5261 h 2046918"/>
              <a:gd name="connsiteX0" fmla="*/ 10781 w 3494009"/>
              <a:gd name="connsiteY0" fmla="*/ 5261 h 2046918"/>
              <a:gd name="connsiteX1" fmla="*/ 0 w 3494009"/>
              <a:gd name="connsiteY1" fmla="*/ 218640 h 2046918"/>
              <a:gd name="connsiteX2" fmla="*/ 3077093 w 3494009"/>
              <a:gd name="connsiteY2" fmla="*/ 2046918 h 2046918"/>
              <a:gd name="connsiteX3" fmla="*/ 3493586 w 3494009"/>
              <a:gd name="connsiteY3" fmla="*/ 2042307 h 2046918"/>
              <a:gd name="connsiteX4" fmla="*/ 3494009 w 3494009"/>
              <a:gd name="connsiteY4" fmla="*/ 1731434 h 2046918"/>
              <a:gd name="connsiteX5" fmla="*/ 434748 w 3494009"/>
              <a:gd name="connsiteY5" fmla="*/ 0 h 2046918"/>
              <a:gd name="connsiteX6" fmla="*/ 10781 w 3494009"/>
              <a:gd name="connsiteY6" fmla="*/ 5261 h 2046918"/>
              <a:gd name="connsiteX0" fmla="*/ 10781 w 3494009"/>
              <a:gd name="connsiteY0" fmla="*/ 5261 h 2042307"/>
              <a:gd name="connsiteX1" fmla="*/ 0 w 3494009"/>
              <a:gd name="connsiteY1" fmla="*/ 218640 h 2042307"/>
              <a:gd name="connsiteX2" fmla="*/ 3125219 w 3494009"/>
              <a:gd name="connsiteY2" fmla="*/ 2041571 h 2042307"/>
              <a:gd name="connsiteX3" fmla="*/ 3493586 w 3494009"/>
              <a:gd name="connsiteY3" fmla="*/ 2042307 h 2042307"/>
              <a:gd name="connsiteX4" fmla="*/ 3494009 w 3494009"/>
              <a:gd name="connsiteY4" fmla="*/ 1731434 h 2042307"/>
              <a:gd name="connsiteX5" fmla="*/ 434748 w 3494009"/>
              <a:gd name="connsiteY5" fmla="*/ 0 h 2042307"/>
              <a:gd name="connsiteX6" fmla="*/ 10781 w 3494009"/>
              <a:gd name="connsiteY6" fmla="*/ 5261 h 2042307"/>
              <a:gd name="connsiteX0" fmla="*/ 10781 w 3494009"/>
              <a:gd name="connsiteY0" fmla="*/ 5261 h 2042307"/>
              <a:gd name="connsiteX1" fmla="*/ 0 w 3494009"/>
              <a:gd name="connsiteY1" fmla="*/ 218640 h 2042307"/>
              <a:gd name="connsiteX2" fmla="*/ 3184040 w 3494009"/>
              <a:gd name="connsiteY2" fmla="*/ 2041571 h 2042307"/>
              <a:gd name="connsiteX3" fmla="*/ 3493586 w 3494009"/>
              <a:gd name="connsiteY3" fmla="*/ 2042307 h 2042307"/>
              <a:gd name="connsiteX4" fmla="*/ 3494009 w 3494009"/>
              <a:gd name="connsiteY4" fmla="*/ 1731434 h 2042307"/>
              <a:gd name="connsiteX5" fmla="*/ 434748 w 3494009"/>
              <a:gd name="connsiteY5" fmla="*/ 0 h 2042307"/>
              <a:gd name="connsiteX6" fmla="*/ 10781 w 3494009"/>
              <a:gd name="connsiteY6" fmla="*/ 5261 h 2042307"/>
              <a:gd name="connsiteX0" fmla="*/ 10781 w 3493586"/>
              <a:gd name="connsiteY0" fmla="*/ 5261 h 2042307"/>
              <a:gd name="connsiteX1" fmla="*/ 0 w 3493586"/>
              <a:gd name="connsiteY1" fmla="*/ 218640 h 2042307"/>
              <a:gd name="connsiteX2" fmla="*/ 3184040 w 3493586"/>
              <a:gd name="connsiteY2" fmla="*/ 2041571 h 2042307"/>
              <a:gd name="connsiteX3" fmla="*/ 3493586 w 3493586"/>
              <a:gd name="connsiteY3" fmla="*/ 2042307 h 2042307"/>
              <a:gd name="connsiteX4" fmla="*/ 2808209 w 3493586"/>
              <a:gd name="connsiteY4" fmla="*/ 1331384 h 2042307"/>
              <a:gd name="connsiteX5" fmla="*/ 434748 w 3493586"/>
              <a:gd name="connsiteY5" fmla="*/ 0 h 2042307"/>
              <a:gd name="connsiteX6" fmla="*/ 10781 w 3493586"/>
              <a:gd name="connsiteY6" fmla="*/ 5261 h 2042307"/>
              <a:gd name="connsiteX0" fmla="*/ 10781 w 3184040"/>
              <a:gd name="connsiteY0" fmla="*/ 5261 h 2041571"/>
              <a:gd name="connsiteX1" fmla="*/ 0 w 3184040"/>
              <a:gd name="connsiteY1" fmla="*/ 218640 h 2041571"/>
              <a:gd name="connsiteX2" fmla="*/ 3184040 w 3184040"/>
              <a:gd name="connsiteY2" fmla="*/ 2041571 h 2041571"/>
              <a:gd name="connsiteX3" fmla="*/ 2796356 w 3184040"/>
              <a:gd name="connsiteY3" fmla="*/ 1653687 h 2041571"/>
              <a:gd name="connsiteX4" fmla="*/ 2808209 w 3184040"/>
              <a:gd name="connsiteY4" fmla="*/ 1331384 h 2041571"/>
              <a:gd name="connsiteX5" fmla="*/ 434748 w 3184040"/>
              <a:gd name="connsiteY5" fmla="*/ 0 h 2041571"/>
              <a:gd name="connsiteX6" fmla="*/ 10781 w 3184040"/>
              <a:gd name="connsiteY6" fmla="*/ 5261 h 2041571"/>
              <a:gd name="connsiteX0" fmla="*/ 10781 w 2808209"/>
              <a:gd name="connsiteY0" fmla="*/ 5261 h 1653687"/>
              <a:gd name="connsiteX1" fmla="*/ 0 w 2808209"/>
              <a:gd name="connsiteY1" fmla="*/ 218640 h 1653687"/>
              <a:gd name="connsiteX2" fmla="*/ 2521100 w 2808209"/>
              <a:gd name="connsiteY2" fmla="*/ 1641521 h 1653687"/>
              <a:gd name="connsiteX3" fmla="*/ 2796356 w 2808209"/>
              <a:gd name="connsiteY3" fmla="*/ 1653687 h 1653687"/>
              <a:gd name="connsiteX4" fmla="*/ 2808209 w 2808209"/>
              <a:gd name="connsiteY4" fmla="*/ 1331384 h 1653687"/>
              <a:gd name="connsiteX5" fmla="*/ 434748 w 2808209"/>
              <a:gd name="connsiteY5" fmla="*/ 0 h 1653687"/>
              <a:gd name="connsiteX6" fmla="*/ 10781 w 2808209"/>
              <a:gd name="connsiteY6" fmla="*/ 5261 h 1653687"/>
              <a:gd name="connsiteX0" fmla="*/ 10781 w 2876366"/>
              <a:gd name="connsiteY0" fmla="*/ 5261 h 1665117"/>
              <a:gd name="connsiteX1" fmla="*/ 0 w 2876366"/>
              <a:gd name="connsiteY1" fmla="*/ 218640 h 1665117"/>
              <a:gd name="connsiteX2" fmla="*/ 2521100 w 2876366"/>
              <a:gd name="connsiteY2" fmla="*/ 1641521 h 1665117"/>
              <a:gd name="connsiteX3" fmla="*/ 2876366 w 2876366"/>
              <a:gd name="connsiteY3" fmla="*/ 1665117 h 1665117"/>
              <a:gd name="connsiteX4" fmla="*/ 2808209 w 2876366"/>
              <a:gd name="connsiteY4" fmla="*/ 1331384 h 1665117"/>
              <a:gd name="connsiteX5" fmla="*/ 434748 w 2876366"/>
              <a:gd name="connsiteY5" fmla="*/ 0 h 1665117"/>
              <a:gd name="connsiteX6" fmla="*/ 10781 w 2876366"/>
              <a:gd name="connsiteY6" fmla="*/ 5261 h 1665117"/>
              <a:gd name="connsiteX0" fmla="*/ 10781 w 2808209"/>
              <a:gd name="connsiteY0" fmla="*/ 5261 h 1665117"/>
              <a:gd name="connsiteX1" fmla="*/ 0 w 2808209"/>
              <a:gd name="connsiteY1" fmla="*/ 218640 h 1665117"/>
              <a:gd name="connsiteX2" fmla="*/ 2521100 w 2808209"/>
              <a:gd name="connsiteY2" fmla="*/ 1641521 h 1665117"/>
              <a:gd name="connsiteX3" fmla="*/ 2807786 w 2808209"/>
              <a:gd name="connsiteY3" fmla="*/ 1665117 h 1665117"/>
              <a:gd name="connsiteX4" fmla="*/ 2808209 w 2808209"/>
              <a:gd name="connsiteY4" fmla="*/ 1331384 h 1665117"/>
              <a:gd name="connsiteX5" fmla="*/ 434748 w 2808209"/>
              <a:gd name="connsiteY5" fmla="*/ 0 h 1665117"/>
              <a:gd name="connsiteX6" fmla="*/ 10781 w 2808209"/>
              <a:gd name="connsiteY6" fmla="*/ 5261 h 166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8209" h="1665117">
                <a:moveTo>
                  <a:pt x="10781" y="5261"/>
                </a:moveTo>
                <a:cubicBezTo>
                  <a:pt x="9309" y="84324"/>
                  <a:pt x="1472" y="139577"/>
                  <a:pt x="0" y="218640"/>
                </a:cubicBezTo>
                <a:lnTo>
                  <a:pt x="2521100" y="1641521"/>
                </a:lnTo>
                <a:lnTo>
                  <a:pt x="2807786" y="1665117"/>
                </a:lnTo>
                <a:lnTo>
                  <a:pt x="2808209" y="1331384"/>
                </a:lnTo>
                <a:lnTo>
                  <a:pt x="434748" y="0"/>
                </a:lnTo>
                <a:lnTo>
                  <a:pt x="10781" y="5261"/>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Freeform 15"/>
          <p:cNvSpPr/>
          <p:nvPr/>
        </p:nvSpPr>
        <p:spPr>
          <a:xfrm>
            <a:off x="2801405" y="3714360"/>
            <a:ext cx="2808209" cy="1665117"/>
          </a:xfrm>
          <a:custGeom>
            <a:avLst/>
            <a:gdLst>
              <a:gd name="connsiteX0" fmla="*/ 0 w 3737610"/>
              <a:gd name="connsiteY0" fmla="*/ 34290 h 2034540"/>
              <a:gd name="connsiteX1" fmla="*/ 34290 w 3737610"/>
              <a:gd name="connsiteY1" fmla="*/ 240030 h 2034540"/>
              <a:gd name="connsiteX2" fmla="*/ 3463290 w 3737610"/>
              <a:gd name="connsiteY2" fmla="*/ 2023110 h 2034540"/>
              <a:gd name="connsiteX3" fmla="*/ 3703320 w 3737610"/>
              <a:gd name="connsiteY3" fmla="*/ 2034540 h 2034540"/>
              <a:gd name="connsiteX4" fmla="*/ 3703320 w 3737610"/>
              <a:gd name="connsiteY4" fmla="*/ 2034540 h 2034540"/>
              <a:gd name="connsiteX5" fmla="*/ 3737610 w 3737610"/>
              <a:gd name="connsiteY5" fmla="*/ 1714500 h 2034540"/>
              <a:gd name="connsiteX6" fmla="*/ 560070 w 3737610"/>
              <a:gd name="connsiteY6" fmla="*/ 0 h 2034540"/>
              <a:gd name="connsiteX7" fmla="*/ 0 w 3737610"/>
              <a:gd name="connsiteY7" fmla="*/ 34290 h 2034540"/>
              <a:gd name="connsiteX0" fmla="*/ 0 w 3725514"/>
              <a:gd name="connsiteY0" fmla="*/ 2842 h 2034540"/>
              <a:gd name="connsiteX1" fmla="*/ 22194 w 3725514"/>
              <a:gd name="connsiteY1" fmla="*/ 240030 h 2034540"/>
              <a:gd name="connsiteX2" fmla="*/ 3451194 w 3725514"/>
              <a:gd name="connsiteY2" fmla="*/ 2023110 h 2034540"/>
              <a:gd name="connsiteX3" fmla="*/ 3691224 w 3725514"/>
              <a:gd name="connsiteY3" fmla="*/ 2034540 h 2034540"/>
              <a:gd name="connsiteX4" fmla="*/ 3691224 w 3725514"/>
              <a:gd name="connsiteY4" fmla="*/ 2034540 h 2034540"/>
              <a:gd name="connsiteX5" fmla="*/ 3725514 w 3725514"/>
              <a:gd name="connsiteY5" fmla="*/ 1714500 h 2034540"/>
              <a:gd name="connsiteX6" fmla="*/ 547974 w 3725514"/>
              <a:gd name="connsiteY6" fmla="*/ 0 h 2034540"/>
              <a:gd name="connsiteX7" fmla="*/ 0 w 3725514"/>
              <a:gd name="connsiteY7" fmla="*/ 2842 h 2034540"/>
              <a:gd name="connsiteX0" fmla="*/ 4415 w 3703320"/>
              <a:gd name="connsiteY0" fmla="*/ 2842 h 2034540"/>
              <a:gd name="connsiteX1" fmla="*/ 0 w 3703320"/>
              <a:gd name="connsiteY1" fmla="*/ 240030 h 2034540"/>
              <a:gd name="connsiteX2" fmla="*/ 3429000 w 3703320"/>
              <a:gd name="connsiteY2" fmla="*/ 2023110 h 2034540"/>
              <a:gd name="connsiteX3" fmla="*/ 3669030 w 3703320"/>
              <a:gd name="connsiteY3" fmla="*/ 2034540 h 2034540"/>
              <a:gd name="connsiteX4" fmla="*/ 3669030 w 3703320"/>
              <a:gd name="connsiteY4" fmla="*/ 2034540 h 2034540"/>
              <a:gd name="connsiteX5" fmla="*/ 3703320 w 3703320"/>
              <a:gd name="connsiteY5" fmla="*/ 1714500 h 2034540"/>
              <a:gd name="connsiteX6" fmla="*/ 525780 w 3703320"/>
              <a:gd name="connsiteY6" fmla="*/ 0 h 2034540"/>
              <a:gd name="connsiteX7" fmla="*/ 4415 w 3703320"/>
              <a:gd name="connsiteY7" fmla="*/ 2842 h 2034540"/>
              <a:gd name="connsiteX0" fmla="*/ 4415 w 3703320"/>
              <a:gd name="connsiteY0" fmla="*/ 5261 h 2036959"/>
              <a:gd name="connsiteX1" fmla="*/ 0 w 3703320"/>
              <a:gd name="connsiteY1" fmla="*/ 242449 h 2036959"/>
              <a:gd name="connsiteX2" fmla="*/ 3429000 w 3703320"/>
              <a:gd name="connsiteY2" fmla="*/ 2025529 h 2036959"/>
              <a:gd name="connsiteX3" fmla="*/ 3669030 w 3703320"/>
              <a:gd name="connsiteY3" fmla="*/ 2036959 h 2036959"/>
              <a:gd name="connsiteX4" fmla="*/ 3669030 w 3703320"/>
              <a:gd name="connsiteY4" fmla="*/ 2036959 h 2036959"/>
              <a:gd name="connsiteX5" fmla="*/ 3703320 w 3703320"/>
              <a:gd name="connsiteY5" fmla="*/ 1716919 h 2036959"/>
              <a:gd name="connsiteX6" fmla="*/ 562066 w 3703320"/>
              <a:gd name="connsiteY6" fmla="*/ 0 h 2036959"/>
              <a:gd name="connsiteX7" fmla="*/ 4415 w 3703320"/>
              <a:gd name="connsiteY7" fmla="*/ 5261 h 2036959"/>
              <a:gd name="connsiteX0" fmla="*/ 178 w 3699083"/>
              <a:gd name="connsiteY0" fmla="*/ 5261 h 2036959"/>
              <a:gd name="connsiteX1" fmla="*/ 5439 w 3699083"/>
              <a:gd name="connsiteY1" fmla="*/ 240030 h 2036959"/>
              <a:gd name="connsiteX2" fmla="*/ 3424763 w 3699083"/>
              <a:gd name="connsiteY2" fmla="*/ 2025529 h 2036959"/>
              <a:gd name="connsiteX3" fmla="*/ 3664793 w 3699083"/>
              <a:gd name="connsiteY3" fmla="*/ 2036959 h 2036959"/>
              <a:gd name="connsiteX4" fmla="*/ 3664793 w 3699083"/>
              <a:gd name="connsiteY4" fmla="*/ 2036959 h 2036959"/>
              <a:gd name="connsiteX5" fmla="*/ 3699083 w 3699083"/>
              <a:gd name="connsiteY5" fmla="*/ 1716919 h 2036959"/>
              <a:gd name="connsiteX6" fmla="*/ 557829 w 3699083"/>
              <a:gd name="connsiteY6" fmla="*/ 0 h 2036959"/>
              <a:gd name="connsiteX7" fmla="*/ 178 w 3699083"/>
              <a:gd name="connsiteY7" fmla="*/ 5261 h 2036959"/>
              <a:gd name="connsiteX0" fmla="*/ 178 w 3665216"/>
              <a:gd name="connsiteY0" fmla="*/ 5261 h 2036959"/>
              <a:gd name="connsiteX1" fmla="*/ 5439 w 3665216"/>
              <a:gd name="connsiteY1" fmla="*/ 240030 h 2036959"/>
              <a:gd name="connsiteX2" fmla="*/ 3424763 w 3665216"/>
              <a:gd name="connsiteY2" fmla="*/ 2025529 h 2036959"/>
              <a:gd name="connsiteX3" fmla="*/ 3664793 w 3665216"/>
              <a:gd name="connsiteY3" fmla="*/ 2036959 h 2036959"/>
              <a:gd name="connsiteX4" fmla="*/ 3664793 w 3665216"/>
              <a:gd name="connsiteY4" fmla="*/ 2036959 h 2036959"/>
              <a:gd name="connsiteX5" fmla="*/ 3665216 w 3665216"/>
              <a:gd name="connsiteY5" fmla="*/ 1731434 h 2036959"/>
              <a:gd name="connsiteX6" fmla="*/ 557829 w 3665216"/>
              <a:gd name="connsiteY6" fmla="*/ 0 h 2036959"/>
              <a:gd name="connsiteX7" fmla="*/ 178 w 3665216"/>
              <a:gd name="connsiteY7" fmla="*/ 5261 h 2036959"/>
              <a:gd name="connsiteX0" fmla="*/ 178 w 3665216"/>
              <a:gd name="connsiteY0" fmla="*/ 5261 h 2036959"/>
              <a:gd name="connsiteX1" fmla="*/ 5439 w 3665216"/>
              <a:gd name="connsiteY1" fmla="*/ 240030 h 2036959"/>
              <a:gd name="connsiteX2" fmla="*/ 3424763 w 3665216"/>
              <a:gd name="connsiteY2" fmla="*/ 2025529 h 2036959"/>
              <a:gd name="connsiteX3" fmla="*/ 3411882 w 3665216"/>
              <a:gd name="connsiteY3" fmla="*/ 2026316 h 2036959"/>
              <a:gd name="connsiteX4" fmla="*/ 3664793 w 3665216"/>
              <a:gd name="connsiteY4" fmla="*/ 2036959 h 2036959"/>
              <a:gd name="connsiteX5" fmla="*/ 3664793 w 3665216"/>
              <a:gd name="connsiteY5" fmla="*/ 2036959 h 2036959"/>
              <a:gd name="connsiteX6" fmla="*/ 3665216 w 3665216"/>
              <a:gd name="connsiteY6" fmla="*/ 1731434 h 2036959"/>
              <a:gd name="connsiteX7" fmla="*/ 557829 w 3665216"/>
              <a:gd name="connsiteY7" fmla="*/ 0 h 2036959"/>
              <a:gd name="connsiteX8" fmla="*/ 178 w 3665216"/>
              <a:gd name="connsiteY8" fmla="*/ 5261 h 2036959"/>
              <a:gd name="connsiteX0" fmla="*/ 178 w 3665216"/>
              <a:gd name="connsiteY0" fmla="*/ 5261 h 2037027"/>
              <a:gd name="connsiteX1" fmla="*/ 5439 w 3665216"/>
              <a:gd name="connsiteY1" fmla="*/ 240030 h 2037027"/>
              <a:gd name="connsiteX2" fmla="*/ 3424763 w 3665216"/>
              <a:gd name="connsiteY2" fmla="*/ 2025529 h 2037027"/>
              <a:gd name="connsiteX3" fmla="*/ 3529524 w 3665216"/>
              <a:gd name="connsiteY3" fmla="*/ 2037010 h 2037027"/>
              <a:gd name="connsiteX4" fmla="*/ 3664793 w 3665216"/>
              <a:gd name="connsiteY4" fmla="*/ 2036959 h 2037027"/>
              <a:gd name="connsiteX5" fmla="*/ 3664793 w 3665216"/>
              <a:gd name="connsiteY5" fmla="*/ 2036959 h 2037027"/>
              <a:gd name="connsiteX6" fmla="*/ 3665216 w 3665216"/>
              <a:gd name="connsiteY6" fmla="*/ 1731434 h 2037027"/>
              <a:gd name="connsiteX7" fmla="*/ 557829 w 3665216"/>
              <a:gd name="connsiteY7" fmla="*/ 0 h 2037027"/>
              <a:gd name="connsiteX8" fmla="*/ 178 w 3665216"/>
              <a:gd name="connsiteY8" fmla="*/ 5261 h 2037027"/>
              <a:gd name="connsiteX0" fmla="*/ 178 w 3762751"/>
              <a:gd name="connsiteY0" fmla="*/ 5261 h 2161225"/>
              <a:gd name="connsiteX1" fmla="*/ 5439 w 3762751"/>
              <a:gd name="connsiteY1" fmla="*/ 240030 h 2161225"/>
              <a:gd name="connsiteX2" fmla="*/ 3424763 w 3762751"/>
              <a:gd name="connsiteY2" fmla="*/ 2025529 h 2161225"/>
              <a:gd name="connsiteX3" fmla="*/ 3664793 w 3762751"/>
              <a:gd name="connsiteY3" fmla="*/ 2036959 h 2161225"/>
              <a:gd name="connsiteX4" fmla="*/ 3664793 w 3762751"/>
              <a:gd name="connsiteY4" fmla="*/ 2036959 h 2161225"/>
              <a:gd name="connsiteX5" fmla="*/ 3665216 w 3762751"/>
              <a:gd name="connsiteY5" fmla="*/ 1731434 h 2161225"/>
              <a:gd name="connsiteX6" fmla="*/ 557829 w 3762751"/>
              <a:gd name="connsiteY6" fmla="*/ 0 h 2161225"/>
              <a:gd name="connsiteX7" fmla="*/ 178 w 3762751"/>
              <a:gd name="connsiteY7" fmla="*/ 5261 h 2161225"/>
              <a:gd name="connsiteX0" fmla="*/ 178 w 3665216"/>
              <a:gd name="connsiteY0" fmla="*/ 5261 h 2036959"/>
              <a:gd name="connsiteX1" fmla="*/ 5439 w 3665216"/>
              <a:gd name="connsiteY1" fmla="*/ 240030 h 2036959"/>
              <a:gd name="connsiteX2" fmla="*/ 3424763 w 3665216"/>
              <a:gd name="connsiteY2" fmla="*/ 2025529 h 2036959"/>
              <a:gd name="connsiteX3" fmla="*/ 3664793 w 3665216"/>
              <a:gd name="connsiteY3" fmla="*/ 2036959 h 2036959"/>
              <a:gd name="connsiteX4" fmla="*/ 3664793 w 3665216"/>
              <a:gd name="connsiteY4" fmla="*/ 2036959 h 2036959"/>
              <a:gd name="connsiteX5" fmla="*/ 3665216 w 3665216"/>
              <a:gd name="connsiteY5" fmla="*/ 1731434 h 2036959"/>
              <a:gd name="connsiteX6" fmla="*/ 557829 w 3665216"/>
              <a:gd name="connsiteY6" fmla="*/ 0 h 2036959"/>
              <a:gd name="connsiteX7" fmla="*/ 178 w 3665216"/>
              <a:gd name="connsiteY7" fmla="*/ 5261 h 2036959"/>
              <a:gd name="connsiteX0" fmla="*/ 178 w 3665216"/>
              <a:gd name="connsiteY0" fmla="*/ 5261 h 2046918"/>
              <a:gd name="connsiteX1" fmla="*/ 5439 w 3665216"/>
              <a:gd name="connsiteY1" fmla="*/ 240030 h 2046918"/>
              <a:gd name="connsiteX2" fmla="*/ 3200174 w 3665216"/>
              <a:gd name="connsiteY2" fmla="*/ 2046918 h 2046918"/>
              <a:gd name="connsiteX3" fmla="*/ 3664793 w 3665216"/>
              <a:gd name="connsiteY3" fmla="*/ 2036959 h 2046918"/>
              <a:gd name="connsiteX4" fmla="*/ 3664793 w 3665216"/>
              <a:gd name="connsiteY4" fmla="*/ 2036959 h 2046918"/>
              <a:gd name="connsiteX5" fmla="*/ 3665216 w 3665216"/>
              <a:gd name="connsiteY5" fmla="*/ 1731434 h 2046918"/>
              <a:gd name="connsiteX6" fmla="*/ 557829 w 3665216"/>
              <a:gd name="connsiteY6" fmla="*/ 0 h 2046918"/>
              <a:gd name="connsiteX7" fmla="*/ 178 w 3665216"/>
              <a:gd name="connsiteY7" fmla="*/ 5261 h 2046918"/>
              <a:gd name="connsiteX0" fmla="*/ 178 w 3664793"/>
              <a:gd name="connsiteY0" fmla="*/ 5261 h 2046918"/>
              <a:gd name="connsiteX1" fmla="*/ 5439 w 3664793"/>
              <a:gd name="connsiteY1" fmla="*/ 240030 h 2046918"/>
              <a:gd name="connsiteX2" fmla="*/ 3200174 w 3664793"/>
              <a:gd name="connsiteY2" fmla="*/ 2046918 h 2046918"/>
              <a:gd name="connsiteX3" fmla="*/ 3664793 w 3664793"/>
              <a:gd name="connsiteY3" fmla="*/ 2036959 h 2046918"/>
              <a:gd name="connsiteX4" fmla="*/ 3664793 w 3664793"/>
              <a:gd name="connsiteY4" fmla="*/ 2036959 h 2046918"/>
              <a:gd name="connsiteX5" fmla="*/ 3617090 w 3664793"/>
              <a:gd name="connsiteY5" fmla="*/ 1731434 h 2046918"/>
              <a:gd name="connsiteX6" fmla="*/ 557829 w 3664793"/>
              <a:gd name="connsiteY6" fmla="*/ 0 h 2046918"/>
              <a:gd name="connsiteX7" fmla="*/ 178 w 3664793"/>
              <a:gd name="connsiteY7" fmla="*/ 5261 h 2046918"/>
              <a:gd name="connsiteX0" fmla="*/ 178 w 3691868"/>
              <a:gd name="connsiteY0" fmla="*/ 5261 h 2046918"/>
              <a:gd name="connsiteX1" fmla="*/ 5439 w 3691868"/>
              <a:gd name="connsiteY1" fmla="*/ 240030 h 2046918"/>
              <a:gd name="connsiteX2" fmla="*/ 3200174 w 3691868"/>
              <a:gd name="connsiteY2" fmla="*/ 2046918 h 2046918"/>
              <a:gd name="connsiteX3" fmla="*/ 3664793 w 3691868"/>
              <a:gd name="connsiteY3" fmla="*/ 2036959 h 2046918"/>
              <a:gd name="connsiteX4" fmla="*/ 3632709 w 3691868"/>
              <a:gd name="connsiteY4" fmla="*/ 2026265 h 2046918"/>
              <a:gd name="connsiteX5" fmla="*/ 3617090 w 3691868"/>
              <a:gd name="connsiteY5" fmla="*/ 1731434 h 2046918"/>
              <a:gd name="connsiteX6" fmla="*/ 557829 w 3691868"/>
              <a:gd name="connsiteY6" fmla="*/ 0 h 2046918"/>
              <a:gd name="connsiteX7" fmla="*/ 178 w 3691868"/>
              <a:gd name="connsiteY7" fmla="*/ 5261 h 2046918"/>
              <a:gd name="connsiteX0" fmla="*/ 178 w 3745220"/>
              <a:gd name="connsiteY0" fmla="*/ 5261 h 2051779"/>
              <a:gd name="connsiteX1" fmla="*/ 5439 w 3745220"/>
              <a:gd name="connsiteY1" fmla="*/ 240030 h 2051779"/>
              <a:gd name="connsiteX2" fmla="*/ 3200174 w 3745220"/>
              <a:gd name="connsiteY2" fmla="*/ 2046918 h 2051779"/>
              <a:gd name="connsiteX3" fmla="*/ 3664793 w 3745220"/>
              <a:gd name="connsiteY3" fmla="*/ 2036959 h 2051779"/>
              <a:gd name="connsiteX4" fmla="*/ 3739656 w 3745220"/>
              <a:gd name="connsiteY4" fmla="*/ 1876539 h 2051779"/>
              <a:gd name="connsiteX5" fmla="*/ 3617090 w 3745220"/>
              <a:gd name="connsiteY5" fmla="*/ 1731434 h 2051779"/>
              <a:gd name="connsiteX6" fmla="*/ 557829 w 3745220"/>
              <a:gd name="connsiteY6" fmla="*/ 0 h 2051779"/>
              <a:gd name="connsiteX7" fmla="*/ 178 w 3745220"/>
              <a:gd name="connsiteY7" fmla="*/ 5261 h 2051779"/>
              <a:gd name="connsiteX0" fmla="*/ 178 w 3878102"/>
              <a:gd name="connsiteY0" fmla="*/ 5261 h 2062346"/>
              <a:gd name="connsiteX1" fmla="*/ 5439 w 3878102"/>
              <a:gd name="connsiteY1" fmla="*/ 240030 h 2062346"/>
              <a:gd name="connsiteX2" fmla="*/ 3200174 w 3878102"/>
              <a:gd name="connsiteY2" fmla="*/ 2046918 h 2062346"/>
              <a:gd name="connsiteX3" fmla="*/ 3664793 w 3878102"/>
              <a:gd name="connsiteY3" fmla="*/ 2036959 h 2062346"/>
              <a:gd name="connsiteX4" fmla="*/ 3617090 w 3878102"/>
              <a:gd name="connsiteY4" fmla="*/ 1731434 h 2062346"/>
              <a:gd name="connsiteX5" fmla="*/ 557829 w 3878102"/>
              <a:gd name="connsiteY5" fmla="*/ 0 h 2062346"/>
              <a:gd name="connsiteX6" fmla="*/ 178 w 3878102"/>
              <a:gd name="connsiteY6" fmla="*/ 5261 h 2062346"/>
              <a:gd name="connsiteX0" fmla="*/ 178 w 3878102"/>
              <a:gd name="connsiteY0" fmla="*/ 5261 h 2046918"/>
              <a:gd name="connsiteX1" fmla="*/ 5439 w 3878102"/>
              <a:gd name="connsiteY1" fmla="*/ 240030 h 2046918"/>
              <a:gd name="connsiteX2" fmla="*/ 3200174 w 3878102"/>
              <a:gd name="connsiteY2" fmla="*/ 2046918 h 2046918"/>
              <a:gd name="connsiteX3" fmla="*/ 3664793 w 3878102"/>
              <a:gd name="connsiteY3" fmla="*/ 2036959 h 2046918"/>
              <a:gd name="connsiteX4" fmla="*/ 3617090 w 3878102"/>
              <a:gd name="connsiteY4" fmla="*/ 1731434 h 2046918"/>
              <a:gd name="connsiteX5" fmla="*/ 557829 w 3878102"/>
              <a:gd name="connsiteY5" fmla="*/ 0 h 2046918"/>
              <a:gd name="connsiteX6" fmla="*/ 178 w 3878102"/>
              <a:gd name="connsiteY6" fmla="*/ 5261 h 2046918"/>
              <a:gd name="connsiteX0" fmla="*/ 178 w 3664793"/>
              <a:gd name="connsiteY0" fmla="*/ 5261 h 2046918"/>
              <a:gd name="connsiteX1" fmla="*/ 5439 w 3664793"/>
              <a:gd name="connsiteY1" fmla="*/ 240030 h 2046918"/>
              <a:gd name="connsiteX2" fmla="*/ 3200174 w 3664793"/>
              <a:gd name="connsiteY2" fmla="*/ 2046918 h 2046918"/>
              <a:gd name="connsiteX3" fmla="*/ 3664793 w 3664793"/>
              <a:gd name="connsiteY3" fmla="*/ 2036959 h 2046918"/>
              <a:gd name="connsiteX4" fmla="*/ 3617090 w 3664793"/>
              <a:gd name="connsiteY4" fmla="*/ 1731434 h 2046918"/>
              <a:gd name="connsiteX5" fmla="*/ 557829 w 3664793"/>
              <a:gd name="connsiteY5" fmla="*/ 0 h 2046918"/>
              <a:gd name="connsiteX6" fmla="*/ 178 w 3664793"/>
              <a:gd name="connsiteY6" fmla="*/ 5261 h 2046918"/>
              <a:gd name="connsiteX0" fmla="*/ 178 w 3617090"/>
              <a:gd name="connsiteY0" fmla="*/ 5261 h 2046918"/>
              <a:gd name="connsiteX1" fmla="*/ 5439 w 3617090"/>
              <a:gd name="connsiteY1" fmla="*/ 240030 h 2046918"/>
              <a:gd name="connsiteX2" fmla="*/ 3200174 w 3617090"/>
              <a:gd name="connsiteY2" fmla="*/ 2046918 h 2046918"/>
              <a:gd name="connsiteX3" fmla="*/ 3616667 w 3617090"/>
              <a:gd name="connsiteY3" fmla="*/ 2042307 h 2046918"/>
              <a:gd name="connsiteX4" fmla="*/ 3617090 w 3617090"/>
              <a:gd name="connsiteY4" fmla="*/ 1731434 h 2046918"/>
              <a:gd name="connsiteX5" fmla="*/ 557829 w 3617090"/>
              <a:gd name="connsiteY5" fmla="*/ 0 h 2046918"/>
              <a:gd name="connsiteX6" fmla="*/ 178 w 3617090"/>
              <a:gd name="connsiteY6" fmla="*/ 5261 h 2046918"/>
              <a:gd name="connsiteX0" fmla="*/ 128423 w 3611651"/>
              <a:gd name="connsiteY0" fmla="*/ 5261 h 2046918"/>
              <a:gd name="connsiteX1" fmla="*/ 0 w 3611651"/>
              <a:gd name="connsiteY1" fmla="*/ 240030 h 2046918"/>
              <a:gd name="connsiteX2" fmla="*/ 3194735 w 3611651"/>
              <a:gd name="connsiteY2" fmla="*/ 2046918 h 2046918"/>
              <a:gd name="connsiteX3" fmla="*/ 3611228 w 3611651"/>
              <a:gd name="connsiteY3" fmla="*/ 2042307 h 2046918"/>
              <a:gd name="connsiteX4" fmla="*/ 3611651 w 3611651"/>
              <a:gd name="connsiteY4" fmla="*/ 1731434 h 2046918"/>
              <a:gd name="connsiteX5" fmla="*/ 552390 w 3611651"/>
              <a:gd name="connsiteY5" fmla="*/ 0 h 2046918"/>
              <a:gd name="connsiteX6" fmla="*/ 128423 w 3611651"/>
              <a:gd name="connsiteY6" fmla="*/ 5261 h 2046918"/>
              <a:gd name="connsiteX0" fmla="*/ 10781 w 3494009"/>
              <a:gd name="connsiteY0" fmla="*/ 5261 h 2046918"/>
              <a:gd name="connsiteX1" fmla="*/ 0 w 3494009"/>
              <a:gd name="connsiteY1" fmla="*/ 218640 h 2046918"/>
              <a:gd name="connsiteX2" fmla="*/ 3077093 w 3494009"/>
              <a:gd name="connsiteY2" fmla="*/ 2046918 h 2046918"/>
              <a:gd name="connsiteX3" fmla="*/ 3493586 w 3494009"/>
              <a:gd name="connsiteY3" fmla="*/ 2042307 h 2046918"/>
              <a:gd name="connsiteX4" fmla="*/ 3494009 w 3494009"/>
              <a:gd name="connsiteY4" fmla="*/ 1731434 h 2046918"/>
              <a:gd name="connsiteX5" fmla="*/ 434748 w 3494009"/>
              <a:gd name="connsiteY5" fmla="*/ 0 h 2046918"/>
              <a:gd name="connsiteX6" fmla="*/ 10781 w 3494009"/>
              <a:gd name="connsiteY6" fmla="*/ 5261 h 2046918"/>
              <a:gd name="connsiteX0" fmla="*/ 10781 w 3494009"/>
              <a:gd name="connsiteY0" fmla="*/ 5261 h 2042307"/>
              <a:gd name="connsiteX1" fmla="*/ 0 w 3494009"/>
              <a:gd name="connsiteY1" fmla="*/ 218640 h 2042307"/>
              <a:gd name="connsiteX2" fmla="*/ 3125219 w 3494009"/>
              <a:gd name="connsiteY2" fmla="*/ 2041571 h 2042307"/>
              <a:gd name="connsiteX3" fmla="*/ 3493586 w 3494009"/>
              <a:gd name="connsiteY3" fmla="*/ 2042307 h 2042307"/>
              <a:gd name="connsiteX4" fmla="*/ 3494009 w 3494009"/>
              <a:gd name="connsiteY4" fmla="*/ 1731434 h 2042307"/>
              <a:gd name="connsiteX5" fmla="*/ 434748 w 3494009"/>
              <a:gd name="connsiteY5" fmla="*/ 0 h 2042307"/>
              <a:gd name="connsiteX6" fmla="*/ 10781 w 3494009"/>
              <a:gd name="connsiteY6" fmla="*/ 5261 h 2042307"/>
              <a:gd name="connsiteX0" fmla="*/ 10781 w 3494009"/>
              <a:gd name="connsiteY0" fmla="*/ 5261 h 2042307"/>
              <a:gd name="connsiteX1" fmla="*/ 0 w 3494009"/>
              <a:gd name="connsiteY1" fmla="*/ 218640 h 2042307"/>
              <a:gd name="connsiteX2" fmla="*/ 3184040 w 3494009"/>
              <a:gd name="connsiteY2" fmla="*/ 2041571 h 2042307"/>
              <a:gd name="connsiteX3" fmla="*/ 3493586 w 3494009"/>
              <a:gd name="connsiteY3" fmla="*/ 2042307 h 2042307"/>
              <a:gd name="connsiteX4" fmla="*/ 3494009 w 3494009"/>
              <a:gd name="connsiteY4" fmla="*/ 1731434 h 2042307"/>
              <a:gd name="connsiteX5" fmla="*/ 434748 w 3494009"/>
              <a:gd name="connsiteY5" fmla="*/ 0 h 2042307"/>
              <a:gd name="connsiteX6" fmla="*/ 10781 w 3494009"/>
              <a:gd name="connsiteY6" fmla="*/ 5261 h 2042307"/>
              <a:gd name="connsiteX0" fmla="*/ 10781 w 3493586"/>
              <a:gd name="connsiteY0" fmla="*/ 5261 h 2042307"/>
              <a:gd name="connsiteX1" fmla="*/ 0 w 3493586"/>
              <a:gd name="connsiteY1" fmla="*/ 218640 h 2042307"/>
              <a:gd name="connsiteX2" fmla="*/ 3184040 w 3493586"/>
              <a:gd name="connsiteY2" fmla="*/ 2041571 h 2042307"/>
              <a:gd name="connsiteX3" fmla="*/ 3493586 w 3493586"/>
              <a:gd name="connsiteY3" fmla="*/ 2042307 h 2042307"/>
              <a:gd name="connsiteX4" fmla="*/ 2808209 w 3493586"/>
              <a:gd name="connsiteY4" fmla="*/ 1331384 h 2042307"/>
              <a:gd name="connsiteX5" fmla="*/ 434748 w 3493586"/>
              <a:gd name="connsiteY5" fmla="*/ 0 h 2042307"/>
              <a:gd name="connsiteX6" fmla="*/ 10781 w 3493586"/>
              <a:gd name="connsiteY6" fmla="*/ 5261 h 2042307"/>
              <a:gd name="connsiteX0" fmla="*/ 10781 w 3184040"/>
              <a:gd name="connsiteY0" fmla="*/ 5261 h 2041571"/>
              <a:gd name="connsiteX1" fmla="*/ 0 w 3184040"/>
              <a:gd name="connsiteY1" fmla="*/ 218640 h 2041571"/>
              <a:gd name="connsiteX2" fmla="*/ 3184040 w 3184040"/>
              <a:gd name="connsiteY2" fmla="*/ 2041571 h 2041571"/>
              <a:gd name="connsiteX3" fmla="*/ 2796356 w 3184040"/>
              <a:gd name="connsiteY3" fmla="*/ 1653687 h 2041571"/>
              <a:gd name="connsiteX4" fmla="*/ 2808209 w 3184040"/>
              <a:gd name="connsiteY4" fmla="*/ 1331384 h 2041571"/>
              <a:gd name="connsiteX5" fmla="*/ 434748 w 3184040"/>
              <a:gd name="connsiteY5" fmla="*/ 0 h 2041571"/>
              <a:gd name="connsiteX6" fmla="*/ 10781 w 3184040"/>
              <a:gd name="connsiteY6" fmla="*/ 5261 h 2041571"/>
              <a:gd name="connsiteX0" fmla="*/ 10781 w 2808209"/>
              <a:gd name="connsiteY0" fmla="*/ 5261 h 1653687"/>
              <a:gd name="connsiteX1" fmla="*/ 0 w 2808209"/>
              <a:gd name="connsiteY1" fmla="*/ 218640 h 1653687"/>
              <a:gd name="connsiteX2" fmla="*/ 2521100 w 2808209"/>
              <a:gd name="connsiteY2" fmla="*/ 1641521 h 1653687"/>
              <a:gd name="connsiteX3" fmla="*/ 2796356 w 2808209"/>
              <a:gd name="connsiteY3" fmla="*/ 1653687 h 1653687"/>
              <a:gd name="connsiteX4" fmla="*/ 2808209 w 2808209"/>
              <a:gd name="connsiteY4" fmla="*/ 1331384 h 1653687"/>
              <a:gd name="connsiteX5" fmla="*/ 434748 w 2808209"/>
              <a:gd name="connsiteY5" fmla="*/ 0 h 1653687"/>
              <a:gd name="connsiteX6" fmla="*/ 10781 w 2808209"/>
              <a:gd name="connsiteY6" fmla="*/ 5261 h 1653687"/>
              <a:gd name="connsiteX0" fmla="*/ 10781 w 2876366"/>
              <a:gd name="connsiteY0" fmla="*/ 5261 h 1665117"/>
              <a:gd name="connsiteX1" fmla="*/ 0 w 2876366"/>
              <a:gd name="connsiteY1" fmla="*/ 218640 h 1665117"/>
              <a:gd name="connsiteX2" fmla="*/ 2521100 w 2876366"/>
              <a:gd name="connsiteY2" fmla="*/ 1641521 h 1665117"/>
              <a:gd name="connsiteX3" fmla="*/ 2876366 w 2876366"/>
              <a:gd name="connsiteY3" fmla="*/ 1665117 h 1665117"/>
              <a:gd name="connsiteX4" fmla="*/ 2808209 w 2876366"/>
              <a:gd name="connsiteY4" fmla="*/ 1331384 h 1665117"/>
              <a:gd name="connsiteX5" fmla="*/ 434748 w 2876366"/>
              <a:gd name="connsiteY5" fmla="*/ 0 h 1665117"/>
              <a:gd name="connsiteX6" fmla="*/ 10781 w 2876366"/>
              <a:gd name="connsiteY6" fmla="*/ 5261 h 1665117"/>
              <a:gd name="connsiteX0" fmla="*/ 10781 w 2808209"/>
              <a:gd name="connsiteY0" fmla="*/ 5261 h 1665117"/>
              <a:gd name="connsiteX1" fmla="*/ 0 w 2808209"/>
              <a:gd name="connsiteY1" fmla="*/ 218640 h 1665117"/>
              <a:gd name="connsiteX2" fmla="*/ 2521100 w 2808209"/>
              <a:gd name="connsiteY2" fmla="*/ 1641521 h 1665117"/>
              <a:gd name="connsiteX3" fmla="*/ 2807786 w 2808209"/>
              <a:gd name="connsiteY3" fmla="*/ 1665117 h 1665117"/>
              <a:gd name="connsiteX4" fmla="*/ 2808209 w 2808209"/>
              <a:gd name="connsiteY4" fmla="*/ 1331384 h 1665117"/>
              <a:gd name="connsiteX5" fmla="*/ 434748 w 2808209"/>
              <a:gd name="connsiteY5" fmla="*/ 0 h 1665117"/>
              <a:gd name="connsiteX6" fmla="*/ 10781 w 2808209"/>
              <a:gd name="connsiteY6" fmla="*/ 5261 h 166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8209" h="1665117">
                <a:moveTo>
                  <a:pt x="10781" y="5261"/>
                </a:moveTo>
                <a:cubicBezTo>
                  <a:pt x="9309" y="84324"/>
                  <a:pt x="1472" y="139577"/>
                  <a:pt x="0" y="218640"/>
                </a:cubicBezTo>
                <a:lnTo>
                  <a:pt x="2521100" y="1641521"/>
                </a:lnTo>
                <a:lnTo>
                  <a:pt x="2807786" y="1665117"/>
                </a:lnTo>
                <a:lnTo>
                  <a:pt x="2808209" y="1331384"/>
                </a:lnTo>
                <a:lnTo>
                  <a:pt x="434748" y="0"/>
                </a:lnTo>
                <a:lnTo>
                  <a:pt x="10781" y="5261"/>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72249372"/>
      </p:ext>
    </p:extLst>
  </p:cSld>
  <p:clrMapOvr>
    <a:masterClrMapping/>
  </p:clrMapOvr>
  <mc:AlternateContent xmlns:mc="http://schemas.openxmlformats.org/markup-compatibility/2006" xmlns:p14="http://schemas.microsoft.com/office/powerpoint/2010/main">
    <mc:Choice Requires="p14">
      <p:transition spd="slow" p14:dur="2000" advTm="15502"/>
    </mc:Choice>
    <mc:Fallback xmlns="">
      <p:transition spd="slow" advTm="15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14" grpId="0" animBg="1"/>
      <p:bldP spid="14" grpId="1" animBg="1"/>
      <p:bldP spid="15" grpId="0" animBg="1"/>
      <p:bldP spid="15" grpId="1"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Zero matrix</a:t>
            </a:r>
            <a:endParaRPr lang="en-CA" dirty="0"/>
          </a:p>
        </p:txBody>
      </p:sp>
      <p:sp>
        <p:nvSpPr>
          <p:cNvPr id="3" name="Content Placeholder 2"/>
          <p:cNvSpPr>
            <a:spLocks noGrp="1"/>
          </p:cNvSpPr>
          <p:nvPr>
            <p:ph idx="1"/>
          </p:nvPr>
        </p:nvSpPr>
        <p:spPr/>
        <p:txBody>
          <a:bodyPr/>
          <a:lstStyle/>
          <a:p>
            <a:r>
              <a:rPr lang="en-US" dirty="0" smtClean="0"/>
              <a:t>Like the zero vector, the </a:t>
            </a:r>
            <a:r>
              <a:rPr lang="en-US" i="1" dirty="0">
                <a:latin typeface="Times New Roman" panose="02020603050405020304" pitchFamily="18" charset="0"/>
              </a:rPr>
              <a:t>m</a:t>
            </a:r>
            <a:r>
              <a:rPr lang="en-US" dirty="0">
                <a:latin typeface="Times New Roman" panose="02020603050405020304" pitchFamily="18" charset="0"/>
              </a:rPr>
              <a:t> × </a:t>
            </a:r>
            <a:r>
              <a:rPr lang="en-US" i="1" dirty="0" smtClean="0">
                <a:latin typeface="Times New Roman" panose="02020603050405020304" pitchFamily="18" charset="0"/>
              </a:rPr>
              <a:t>n </a:t>
            </a:r>
            <a:r>
              <a:rPr lang="en-US" dirty="0" smtClean="0"/>
              <a:t>matrix of all zeros is described as the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 </a:t>
            </a:r>
            <a:r>
              <a:rPr lang="en-US" i="1" dirty="0" smtClean="0">
                <a:latin typeface="Times New Roman" panose="02020603050405020304" pitchFamily="18" charset="0"/>
              </a:rPr>
              <a:t>zero</a:t>
            </a:r>
            <a:r>
              <a:rPr lang="en-US" dirty="0" smtClean="0">
                <a:latin typeface="Times New Roman" panose="02020603050405020304" pitchFamily="18" charset="0"/>
              </a:rPr>
              <a:t> </a:t>
            </a:r>
            <a:r>
              <a:rPr lang="en-US" dirty="0" smtClean="0"/>
              <a:t>matrix</a:t>
            </a:r>
          </a:p>
          <a:p>
            <a:pPr lvl="1"/>
            <a:r>
              <a:rPr lang="en-US" dirty="0" smtClean="0"/>
              <a:t>It is denoted with an italicized O subscripted with </a:t>
            </a:r>
            <a:r>
              <a:rPr lang="en-US" i="1" dirty="0" smtClean="0"/>
              <a:t>m</a:t>
            </a:r>
            <a:r>
              <a:rPr lang="en-US" dirty="0" smtClean="0"/>
              <a:t>, </a:t>
            </a:r>
            <a:r>
              <a:rPr lang="en-US" i="1" dirty="0" smtClean="0"/>
              <a:t>n</a:t>
            </a:r>
            <a:endParaRPr lang="en-CA" dirty="0"/>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2997773257"/>
              </p:ext>
            </p:extLst>
          </p:nvPr>
        </p:nvGraphicFramePr>
        <p:xfrm>
          <a:off x="2735263" y="2844800"/>
          <a:ext cx="3125787" cy="2055813"/>
        </p:xfrm>
        <a:graphic>
          <a:graphicData uri="http://schemas.openxmlformats.org/presentationml/2006/ole">
            <mc:AlternateContent xmlns:mc="http://schemas.openxmlformats.org/markup-compatibility/2006">
              <mc:Choice xmlns:v="urn:schemas-microsoft-com:vml" Requires="v">
                <p:oleObj spid="_x0000_s328715" name="Equation" r:id="rId6" imgW="2628720" imgH="1879560" progId="Equation.DSMT4">
                  <p:embed/>
                </p:oleObj>
              </mc:Choice>
              <mc:Fallback>
                <p:oleObj name="Equation" r:id="rId6" imgW="2628720" imgH="1879560" progId="Equation.DSMT4">
                  <p:embed/>
                  <p:pic>
                    <p:nvPicPr>
                      <p:cNvPr id="0" name="Object 7"/>
                      <p:cNvPicPr>
                        <a:picLocks noChangeAspect="1" noChangeArrowheads="1"/>
                      </p:cNvPicPr>
                      <p:nvPr/>
                    </p:nvPicPr>
                    <p:blipFill>
                      <a:blip r:embed="rId7"/>
                      <a:srcRect/>
                      <a:stretch>
                        <a:fillRect/>
                      </a:stretch>
                    </p:blipFill>
                    <p:spPr bwMode="auto">
                      <a:xfrm>
                        <a:off x="2735263" y="2844800"/>
                        <a:ext cx="3125787"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47815995"/>
      </p:ext>
    </p:extLst>
  </p:cSld>
  <p:clrMapOvr>
    <a:masterClrMapping/>
  </p:clrMapOvr>
  <mc:AlternateContent xmlns:mc="http://schemas.openxmlformats.org/markup-compatibility/2006" xmlns:p14="http://schemas.microsoft.com/office/powerpoint/2010/main">
    <mc:Choice Requires="p14">
      <p:transition spd="slow" p14:dur="2000" advTm="20320"/>
    </mc:Choice>
    <mc:Fallback xmlns="">
      <p:transition spd="slow" advTm="20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the definition of a matrix</a:t>
            </a:r>
          </a:p>
          <a:p>
            <a:pPr lvl="1"/>
            <a:r>
              <a:rPr lang="en-US" dirty="0" smtClean="0"/>
              <a:t>Know the dimensions are the number of rows by the number of columns</a:t>
            </a:r>
          </a:p>
          <a:p>
            <a:pPr lvl="2"/>
            <a:r>
              <a:rPr lang="en-US" dirty="0" smtClean="0"/>
              <a:t>If these are equal, it is a square matrix</a:t>
            </a:r>
          </a:p>
          <a:p>
            <a:pPr lvl="1"/>
            <a:r>
              <a:rPr lang="en-US" dirty="0" smtClean="0">
                <a:latin typeface="Times New Roman" panose="02020603050405020304" pitchFamily="18" charset="0"/>
              </a:rPr>
              <a:t>Know where the entry </a:t>
            </a:r>
            <a:r>
              <a:rPr lang="en-US" i="1" dirty="0" smtClean="0">
                <a:latin typeface="Times New Roman" panose="02020603050405020304" pitchFamily="18" charset="0"/>
              </a:rPr>
              <a:t>a</a:t>
            </a:r>
            <a:r>
              <a:rPr lang="en-US" baseline="-25000" dirty="0" smtClean="0">
                <a:latin typeface="Times New Roman" panose="02020603050405020304" pitchFamily="18" charset="0"/>
              </a:rPr>
              <a:t>5,7</a:t>
            </a:r>
            <a:r>
              <a:rPr lang="en-US" dirty="0" smtClean="0">
                <a:latin typeface="Times New Roman" panose="02020603050405020304" pitchFamily="18" charset="0"/>
              </a:rPr>
              <a:t> is in a matrix</a:t>
            </a:r>
          </a:p>
          <a:p>
            <a:pPr lvl="1"/>
            <a:r>
              <a:rPr lang="en-US" dirty="0" smtClean="0">
                <a:latin typeface="Times New Roman" panose="02020603050405020304" pitchFamily="18" charset="0"/>
              </a:rPr>
              <a:t>Know which are the diagonal, super-diagonal and sub-diagonal entries of a matrix</a:t>
            </a:r>
          </a:p>
          <a:p>
            <a:pPr lvl="1"/>
            <a:r>
              <a:rPr lang="en-US" dirty="0" smtClean="0">
                <a:latin typeface="Times New Roman" panose="02020603050405020304" pitchFamily="18" charset="0"/>
              </a:rPr>
              <a:t>Understand the ideal of the zero matrix </a:t>
            </a:r>
            <a:r>
              <a:rPr lang="en-US" i="1" dirty="0" err="1" smtClean="0">
                <a:latin typeface="Times New Roman" panose="02020603050405020304" pitchFamily="18" charset="0"/>
              </a:rPr>
              <a:t>O</a:t>
            </a:r>
            <a:r>
              <a:rPr lang="en-US" i="1" baseline="-25000" dirty="0" err="1" smtClean="0">
                <a:latin typeface="Times New Roman" panose="02020603050405020304" pitchFamily="18" charset="0"/>
              </a:rPr>
              <a:t>m,n</a:t>
            </a:r>
            <a:endParaRPr lang="en-US" dirty="0" smtClean="0">
              <a:latin typeface="Times New Roman" panose="02020603050405020304" pitchFamily="18" charset="0"/>
            </a:endParaRPr>
          </a:p>
          <a:p>
            <a:pPr lvl="1"/>
            <a:endParaRPr lang="en-US" dirty="0" smtClean="0">
              <a:latin typeface="Times New Roman" panose="02020603050405020304" pitchFamily="18" charset="0"/>
            </a:endParaRPr>
          </a:p>
          <a:p>
            <a:pPr lvl="1"/>
            <a:endParaRPr lang="en-US" i="1"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5161134"/>
      </p:ext>
    </p:extLst>
  </p:cSld>
  <p:clrMapOvr>
    <a:masterClrMapping/>
  </p:clrMapOvr>
  <mc:AlternateContent xmlns:mc="http://schemas.openxmlformats.org/markup-compatibility/2006" xmlns:p14="http://schemas.microsoft.com/office/powerpoint/2010/main">
    <mc:Choice Requires="p14">
      <p:transition spd="slow" p14:dur="2000" advTm="43385"/>
    </mc:Choice>
    <mc:Fallback xmlns="">
      <p:transition spd="slow" advTm="43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matrices and its dimensions</a:t>
            </a:r>
          </a:p>
          <a:p>
            <a:pPr lvl="1"/>
            <a:r>
              <a:rPr lang="en-US" dirty="0" smtClean="0"/>
              <a:t>Describe the rows and columns of a matrix and the column vectors</a:t>
            </a:r>
          </a:p>
          <a:p>
            <a:pPr lvl="1"/>
            <a:r>
              <a:rPr lang="en-US" dirty="0" smtClean="0"/>
              <a:t>Explain how to identify specific entries</a:t>
            </a:r>
          </a:p>
          <a:p>
            <a:pPr lvl="1"/>
            <a:r>
              <a:rPr lang="en-US" dirty="0" smtClean="0"/>
              <a:t>Define the diagonal, super-diagonal and sub-diagonal entries</a:t>
            </a: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0817"/>
    </mc:Choice>
    <mc:Fallback xmlns="">
      <p:transition spd="slow" advTm="30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a:t>
            </a:r>
            <a:r>
              <a:rPr lang="en-US" dirty="0" smtClean="0"/>
              <a:t>1]	</a:t>
            </a:r>
            <a:r>
              <a:rPr lang="en-US" dirty="0"/>
              <a:t>https://en.wikipedia.org/wiki/Matrix_(mathematics)</a:t>
            </a:r>
            <a:endParaRPr lang="en-CA" sz="2000" dirty="0" smtClean="0"/>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a:t>Jaeden </a:t>
            </a:r>
            <a:r>
              <a:rPr lang="en-US" sz="1800" dirty="0" smtClean="0"/>
              <a:t>“The Combination” Smith for noting the duplicated narration on Slide 12</a:t>
            </a:r>
            <a:endParaRPr lang="en-CA" sz="1800" dirty="0"/>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r>
              <a:rPr lang="en-CA" sz="1800" dirty="0" smtClean="0"/>
              <a:t>.</a:t>
            </a:r>
          </a:p>
          <a:p>
            <a:pPr marL="0" indent="0">
              <a:buNone/>
            </a:pPr>
            <a:endParaRPr lang="en-CA" sz="105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Matrix representation</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We have now seen that these two problems are equivalent:</a:t>
            </a:r>
          </a:p>
          <a:p>
            <a:pPr lvl="1"/>
            <a:r>
              <a:rPr lang="en-US" dirty="0" smtClean="0">
                <a:latin typeface="Times New Roman" panose="02020603050405020304" pitchFamily="18" charset="0"/>
              </a:rPr>
              <a:t>Given this system of linear equations</a:t>
            </a: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marL="457200" lvl="1" indent="0">
              <a:buNone/>
            </a:pPr>
            <a:r>
              <a:rPr lang="en-US" dirty="0">
                <a:latin typeface="Times New Roman" panose="02020603050405020304" pitchFamily="18" charset="0"/>
              </a:rPr>
              <a:t>	</a:t>
            </a:r>
            <a:r>
              <a:rPr lang="en-US" dirty="0" smtClean="0">
                <a:latin typeface="Times New Roman" panose="02020603050405020304" pitchFamily="18" charset="0"/>
              </a:rPr>
              <a:t>we can write it as</a:t>
            </a: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dirty="0"/>
          </a:p>
        </p:txBody>
      </p:sp>
      <p:graphicFrame>
        <p:nvGraphicFramePr>
          <p:cNvPr id="8" name="Object 7"/>
          <p:cNvGraphicFramePr>
            <a:graphicFrameLocks noChangeAspect="1"/>
          </p:cNvGraphicFramePr>
          <p:nvPr>
            <p:extLst>
              <p:ext uri="{D42A27DB-BD31-4B8C-83A1-F6EECF244321}">
                <p14:modId xmlns:p14="http://schemas.microsoft.com/office/powerpoint/2010/main" val="975908953"/>
              </p:ext>
            </p:extLst>
          </p:nvPr>
        </p:nvGraphicFramePr>
        <p:xfrm>
          <a:off x="2250074" y="5218113"/>
          <a:ext cx="3878263" cy="360362"/>
        </p:xfrm>
        <a:graphic>
          <a:graphicData uri="http://schemas.openxmlformats.org/presentationml/2006/ole">
            <mc:AlternateContent xmlns:mc="http://schemas.openxmlformats.org/markup-compatibility/2006">
              <mc:Choice xmlns:v="urn:schemas-microsoft-com:vml" Requires="v">
                <p:oleObj spid="_x0000_s294981" name="Equation" r:id="rId6" imgW="3263760" imgH="330120" progId="Equation.DSMT4">
                  <p:embed/>
                </p:oleObj>
              </mc:Choice>
              <mc:Fallback>
                <p:oleObj name="Equation" r:id="rId6" imgW="3263760" imgH="330120" progId="Equation.DSMT4">
                  <p:embed/>
                  <p:pic>
                    <p:nvPicPr>
                      <p:cNvPr id="0" name=""/>
                      <p:cNvPicPr>
                        <a:picLocks noChangeAspect="1" noChangeArrowheads="1"/>
                      </p:cNvPicPr>
                      <p:nvPr/>
                    </p:nvPicPr>
                    <p:blipFill>
                      <a:blip r:embed="rId7"/>
                      <a:srcRect/>
                      <a:stretch>
                        <a:fillRect/>
                      </a:stretch>
                    </p:blipFill>
                    <p:spPr bwMode="auto">
                      <a:xfrm>
                        <a:off x="2250074" y="5218113"/>
                        <a:ext cx="38782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192281883"/>
              </p:ext>
            </p:extLst>
          </p:nvPr>
        </p:nvGraphicFramePr>
        <p:xfrm>
          <a:off x="6385585" y="3599715"/>
          <a:ext cx="1101725" cy="2051050"/>
        </p:xfrm>
        <a:graphic>
          <a:graphicData uri="http://schemas.openxmlformats.org/presentationml/2006/ole">
            <mc:AlternateContent xmlns:mc="http://schemas.openxmlformats.org/markup-compatibility/2006">
              <mc:Choice xmlns:v="urn:schemas-microsoft-com:vml" Requires="v">
                <p:oleObj spid="_x0000_s294982" name="Equation" r:id="rId8" imgW="927000" imgH="1879560" progId="Equation.DSMT4">
                  <p:embed/>
                </p:oleObj>
              </mc:Choice>
              <mc:Fallback>
                <p:oleObj name="Equation" r:id="rId8" imgW="927000" imgH="1879560" progId="Equation.DSMT4">
                  <p:embed/>
                  <p:pic>
                    <p:nvPicPr>
                      <p:cNvPr id="0" name=""/>
                      <p:cNvPicPr>
                        <a:picLocks noChangeAspect="1" noChangeArrowheads="1"/>
                      </p:cNvPicPr>
                      <p:nvPr/>
                    </p:nvPicPr>
                    <p:blipFill>
                      <a:blip r:embed="rId9"/>
                      <a:srcRect/>
                      <a:stretch>
                        <a:fillRect/>
                      </a:stretch>
                    </p:blipFill>
                    <p:spPr bwMode="auto">
                      <a:xfrm>
                        <a:off x="6385585" y="3599715"/>
                        <a:ext cx="110172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881338422"/>
              </p:ext>
            </p:extLst>
          </p:nvPr>
        </p:nvGraphicFramePr>
        <p:xfrm>
          <a:off x="7578493" y="3548798"/>
          <a:ext cx="1389063" cy="2106613"/>
        </p:xfrm>
        <a:graphic>
          <a:graphicData uri="http://schemas.openxmlformats.org/presentationml/2006/ole">
            <mc:AlternateContent xmlns:mc="http://schemas.openxmlformats.org/markup-compatibility/2006">
              <mc:Choice xmlns:v="urn:schemas-microsoft-com:vml" Requires="v">
                <p:oleObj spid="_x0000_s294983" name="Equation" r:id="rId10" imgW="1168200" imgH="1930320" progId="Equation.DSMT4">
                  <p:embed/>
                </p:oleObj>
              </mc:Choice>
              <mc:Fallback>
                <p:oleObj name="Equation" r:id="rId10" imgW="1168200" imgH="1930320" progId="Equation.DSMT4">
                  <p:embed/>
                  <p:pic>
                    <p:nvPicPr>
                      <p:cNvPr id="0" name=""/>
                      <p:cNvPicPr>
                        <a:picLocks noChangeAspect="1" noChangeArrowheads="1"/>
                      </p:cNvPicPr>
                      <p:nvPr/>
                    </p:nvPicPr>
                    <p:blipFill>
                      <a:blip r:embed="rId11"/>
                      <a:srcRect/>
                      <a:stretch>
                        <a:fillRect/>
                      </a:stretch>
                    </p:blipFill>
                    <p:spPr bwMode="auto">
                      <a:xfrm>
                        <a:off x="7578493" y="3548798"/>
                        <a:ext cx="1389063"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graphicFrame>
        <p:nvGraphicFramePr>
          <p:cNvPr id="13" name="Object 12"/>
          <p:cNvGraphicFramePr>
            <a:graphicFrameLocks noChangeAspect="1"/>
          </p:cNvGraphicFramePr>
          <p:nvPr>
            <p:extLst>
              <p:ext uri="{D42A27DB-BD31-4B8C-83A1-F6EECF244321}">
                <p14:modId xmlns:p14="http://schemas.microsoft.com/office/powerpoint/2010/main" val="3706775762"/>
              </p:ext>
            </p:extLst>
          </p:nvPr>
        </p:nvGraphicFramePr>
        <p:xfrm>
          <a:off x="1503680" y="2504123"/>
          <a:ext cx="4691063" cy="2152650"/>
        </p:xfrm>
        <a:graphic>
          <a:graphicData uri="http://schemas.openxmlformats.org/presentationml/2006/ole">
            <mc:AlternateContent xmlns:mc="http://schemas.openxmlformats.org/markup-compatibility/2006">
              <mc:Choice xmlns:v="urn:schemas-microsoft-com:vml" Requires="v">
                <p:oleObj spid="_x0000_s294984" name="Equation" r:id="rId13" imgW="3949700" imgH="1968500" progId="Equation.DSMT4">
                  <p:embed/>
                </p:oleObj>
              </mc:Choice>
              <mc:Fallback>
                <p:oleObj name="Equation" r:id="rId13" imgW="3949700" imgH="1968500" progId="Equation.DSMT4">
                  <p:embed/>
                  <p:pic>
                    <p:nvPicPr>
                      <p:cNvPr id="0" name="Object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03680" y="2504123"/>
                        <a:ext cx="4691063"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2435345071"/>
      </p:ext>
    </p:extLst>
  </p:cSld>
  <p:clrMapOvr>
    <a:masterClrMapping/>
  </p:clrMapOvr>
  <mc:AlternateContent xmlns:mc="http://schemas.openxmlformats.org/markup-compatibility/2006" xmlns:p14="http://schemas.microsoft.com/office/powerpoint/2010/main">
    <mc:Choice Requires="p14">
      <p:transition spd="slow" p14:dur="2000" advTm="33681"/>
    </mc:Choice>
    <mc:Fallback xmlns="">
      <p:transition spd="slow" advTm="33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Matrix representation</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We will now define a matrix </a:t>
            </a:r>
            <a:r>
              <a:rPr lang="en-US" i="1" dirty="0" smtClean="0">
                <a:latin typeface="Times New Roman" panose="02020603050405020304" pitchFamily="18" charset="0"/>
              </a:rPr>
              <a:t>A</a:t>
            </a:r>
            <a:r>
              <a:rPr lang="en-US" dirty="0" smtClean="0">
                <a:latin typeface="Times New Roman" panose="02020603050405020304" pitchFamily="18" charset="0"/>
              </a:rPr>
              <a:t> that amalgamates the coefficients,</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so given</a:t>
            </a: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sz="1600"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r>
              <a:rPr lang="en-US" dirty="0" smtClean="0">
                <a:latin typeface="Times New Roman" panose="02020603050405020304" pitchFamily="18" charset="0"/>
              </a:rPr>
              <a:t>	define the </a:t>
            </a:r>
            <a:r>
              <a:rPr lang="en-US" i="1" dirty="0" smtClean="0">
                <a:latin typeface="Times New Roman" panose="02020603050405020304" pitchFamily="18" charset="0"/>
              </a:rPr>
              <a:t>matrix</a:t>
            </a:r>
            <a:r>
              <a:rPr lang="en-US" dirty="0" smtClean="0">
                <a:latin typeface="Times New Roman" panose="02020603050405020304" pitchFamily="18" charset="0"/>
              </a:rPr>
              <a:t> </a:t>
            </a: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dirty="0"/>
          </a:p>
        </p:txBody>
      </p:sp>
      <p:graphicFrame>
        <p:nvGraphicFramePr>
          <p:cNvPr id="12" name="Object 11"/>
          <p:cNvGraphicFramePr>
            <a:graphicFrameLocks noChangeAspect="1"/>
          </p:cNvGraphicFramePr>
          <p:nvPr>
            <p:extLst>
              <p:ext uri="{D42A27DB-BD31-4B8C-83A1-F6EECF244321}">
                <p14:modId xmlns:p14="http://schemas.microsoft.com/office/powerpoint/2010/main" val="662058086"/>
              </p:ext>
            </p:extLst>
          </p:nvPr>
        </p:nvGraphicFramePr>
        <p:xfrm>
          <a:off x="3479069" y="4714188"/>
          <a:ext cx="4029075" cy="2082800"/>
        </p:xfrm>
        <a:graphic>
          <a:graphicData uri="http://schemas.openxmlformats.org/presentationml/2006/ole">
            <mc:AlternateContent xmlns:mc="http://schemas.openxmlformats.org/markup-compatibility/2006">
              <mc:Choice xmlns:v="urn:schemas-microsoft-com:vml" Requires="v">
                <p:oleObj spid="_x0000_s300074" name="Equation" r:id="rId6" imgW="3390840" imgH="1904760" progId="Equation.DSMT4">
                  <p:embed/>
                </p:oleObj>
              </mc:Choice>
              <mc:Fallback>
                <p:oleObj name="Equation" r:id="rId6" imgW="3390840" imgH="1904760" progId="Equation.DSMT4">
                  <p:embed/>
                  <p:pic>
                    <p:nvPicPr>
                      <p:cNvPr id="0" name=""/>
                      <p:cNvPicPr>
                        <a:picLocks noChangeAspect="1" noChangeArrowheads="1"/>
                      </p:cNvPicPr>
                      <p:nvPr/>
                    </p:nvPicPr>
                    <p:blipFill>
                      <a:blip r:embed="rId7"/>
                      <a:srcRect/>
                      <a:stretch>
                        <a:fillRect/>
                      </a:stretch>
                    </p:blipFill>
                    <p:spPr bwMode="auto">
                      <a:xfrm>
                        <a:off x="3479069" y="4714188"/>
                        <a:ext cx="4029075"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706775762"/>
              </p:ext>
            </p:extLst>
          </p:nvPr>
        </p:nvGraphicFramePr>
        <p:xfrm>
          <a:off x="1503363" y="2503488"/>
          <a:ext cx="4691062" cy="2152650"/>
        </p:xfrm>
        <a:graphic>
          <a:graphicData uri="http://schemas.openxmlformats.org/presentationml/2006/ole">
            <mc:AlternateContent xmlns:mc="http://schemas.openxmlformats.org/markup-compatibility/2006">
              <mc:Choice xmlns:v="urn:schemas-microsoft-com:vml" Requires="v">
                <p:oleObj spid="_x0000_s300075" name="Equation" r:id="rId8" imgW="3949700" imgH="1968500" progId="Equation.DSMT4">
                  <p:embed/>
                </p:oleObj>
              </mc:Choice>
              <mc:Fallback>
                <p:oleObj name="Equation" r:id="rId8" imgW="3949700" imgH="1968500" progId="Equation.DSMT4">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3363" y="2503488"/>
                        <a:ext cx="4691062"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Audio 1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72520578"/>
      </p:ext>
    </p:extLst>
  </p:cSld>
  <p:clrMapOvr>
    <a:masterClrMapping/>
  </p:clrMapOvr>
  <mc:AlternateContent xmlns:mc="http://schemas.openxmlformats.org/markup-compatibility/2006" xmlns:p14="http://schemas.microsoft.com/office/powerpoint/2010/main">
    <mc:Choice Requires="p14">
      <p:transition spd="slow" p14:dur="2000" advTm="36061"/>
    </mc:Choice>
    <mc:Fallback xmlns="">
      <p:transition spd="slow" advTm="36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Matrix representation</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For example, </a:t>
            </a: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dirty="0"/>
          </a:p>
        </p:txBody>
      </p:sp>
      <p:graphicFrame>
        <p:nvGraphicFramePr>
          <p:cNvPr id="10" name="Object 9"/>
          <p:cNvGraphicFramePr>
            <a:graphicFrameLocks noChangeAspect="1"/>
          </p:cNvGraphicFramePr>
          <p:nvPr>
            <p:extLst>
              <p:ext uri="{D42A27DB-BD31-4B8C-83A1-F6EECF244321}">
                <p14:modId xmlns:p14="http://schemas.microsoft.com/office/powerpoint/2010/main" val="2256168666"/>
              </p:ext>
            </p:extLst>
          </p:nvPr>
        </p:nvGraphicFramePr>
        <p:xfrm>
          <a:off x="1554163" y="2046288"/>
          <a:ext cx="2247900" cy="1195387"/>
        </p:xfrm>
        <a:graphic>
          <a:graphicData uri="http://schemas.openxmlformats.org/presentationml/2006/ole">
            <mc:AlternateContent xmlns:mc="http://schemas.openxmlformats.org/markup-compatibility/2006">
              <mc:Choice xmlns:v="urn:schemas-microsoft-com:vml" Requires="v">
                <p:oleObj spid="_x0000_s314435" name="Equation" r:id="rId6" imgW="1892160" imgH="1091880" progId="Equation.DSMT4">
                  <p:embed/>
                </p:oleObj>
              </mc:Choice>
              <mc:Fallback>
                <p:oleObj name="Equation" r:id="rId6" imgW="1892160" imgH="1091880" progId="Equation.DSMT4">
                  <p:embed/>
                  <p:pic>
                    <p:nvPicPr>
                      <p:cNvPr id="0" name=""/>
                      <p:cNvPicPr>
                        <a:picLocks noChangeAspect="1" noChangeArrowheads="1"/>
                      </p:cNvPicPr>
                      <p:nvPr/>
                    </p:nvPicPr>
                    <p:blipFill>
                      <a:blip r:embed="rId7"/>
                      <a:srcRect/>
                      <a:stretch>
                        <a:fillRect/>
                      </a:stretch>
                    </p:blipFill>
                    <p:spPr bwMode="auto">
                      <a:xfrm>
                        <a:off x="1554163" y="2046288"/>
                        <a:ext cx="2247900"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715392247"/>
              </p:ext>
            </p:extLst>
          </p:nvPr>
        </p:nvGraphicFramePr>
        <p:xfrm>
          <a:off x="4682699" y="2073123"/>
          <a:ext cx="2384425" cy="1220788"/>
        </p:xfrm>
        <a:graphic>
          <a:graphicData uri="http://schemas.openxmlformats.org/presentationml/2006/ole">
            <mc:AlternateContent xmlns:mc="http://schemas.openxmlformats.org/markup-compatibility/2006">
              <mc:Choice xmlns:v="urn:schemas-microsoft-com:vml" Requires="v">
                <p:oleObj spid="_x0000_s314436" name="Equation" r:id="rId8" imgW="2006280" imgH="1117440" progId="Equation.DSMT4">
                  <p:embed/>
                </p:oleObj>
              </mc:Choice>
              <mc:Fallback>
                <p:oleObj name="Equation" r:id="rId8" imgW="2006280" imgH="1117440" progId="Equation.DSMT4">
                  <p:embed/>
                  <p:pic>
                    <p:nvPicPr>
                      <p:cNvPr id="0" name=""/>
                      <p:cNvPicPr>
                        <a:picLocks noChangeAspect="1" noChangeArrowheads="1"/>
                      </p:cNvPicPr>
                      <p:nvPr/>
                    </p:nvPicPr>
                    <p:blipFill>
                      <a:blip r:embed="rId9"/>
                      <a:srcRect/>
                      <a:stretch>
                        <a:fillRect/>
                      </a:stretch>
                    </p:blipFill>
                    <p:spPr bwMode="auto">
                      <a:xfrm>
                        <a:off x="4682699" y="2073123"/>
                        <a:ext cx="2384425"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9310454"/>
              </p:ext>
            </p:extLst>
          </p:nvPr>
        </p:nvGraphicFramePr>
        <p:xfrm>
          <a:off x="1173163" y="3454400"/>
          <a:ext cx="2941637" cy="779463"/>
        </p:xfrm>
        <a:graphic>
          <a:graphicData uri="http://schemas.openxmlformats.org/presentationml/2006/ole">
            <mc:AlternateContent xmlns:mc="http://schemas.openxmlformats.org/markup-compatibility/2006">
              <mc:Choice xmlns:v="urn:schemas-microsoft-com:vml" Requires="v">
                <p:oleObj spid="_x0000_s314437" name="Equation" r:id="rId10" imgW="2476440" imgH="711000" progId="Equation.DSMT4">
                  <p:embed/>
                </p:oleObj>
              </mc:Choice>
              <mc:Fallback>
                <p:oleObj name="Equation" r:id="rId10" imgW="2476440" imgH="711000" progId="Equation.DSMT4">
                  <p:embed/>
                  <p:pic>
                    <p:nvPicPr>
                      <p:cNvPr id="0" name=""/>
                      <p:cNvPicPr>
                        <a:picLocks noChangeAspect="1" noChangeArrowheads="1"/>
                      </p:cNvPicPr>
                      <p:nvPr/>
                    </p:nvPicPr>
                    <p:blipFill>
                      <a:blip r:embed="rId11"/>
                      <a:srcRect/>
                      <a:stretch>
                        <a:fillRect/>
                      </a:stretch>
                    </p:blipFill>
                    <p:spPr bwMode="auto">
                      <a:xfrm>
                        <a:off x="1173163" y="3454400"/>
                        <a:ext cx="2941637"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73397659"/>
              </p:ext>
            </p:extLst>
          </p:nvPr>
        </p:nvGraphicFramePr>
        <p:xfrm>
          <a:off x="4313238" y="3480973"/>
          <a:ext cx="3048000" cy="803275"/>
        </p:xfrm>
        <a:graphic>
          <a:graphicData uri="http://schemas.openxmlformats.org/presentationml/2006/ole">
            <mc:AlternateContent xmlns:mc="http://schemas.openxmlformats.org/markup-compatibility/2006">
              <mc:Choice xmlns:v="urn:schemas-microsoft-com:vml" Requires="v">
                <p:oleObj spid="_x0000_s314438" name="Equation" r:id="rId12" imgW="2565360" imgH="736560" progId="Equation.DSMT4">
                  <p:embed/>
                </p:oleObj>
              </mc:Choice>
              <mc:Fallback>
                <p:oleObj name="Equation" r:id="rId12" imgW="2565360" imgH="736560" progId="Equation.DSMT4">
                  <p:embed/>
                  <p:pic>
                    <p:nvPicPr>
                      <p:cNvPr id="0" name=""/>
                      <p:cNvPicPr>
                        <a:picLocks noChangeAspect="1" noChangeArrowheads="1"/>
                      </p:cNvPicPr>
                      <p:nvPr/>
                    </p:nvPicPr>
                    <p:blipFill>
                      <a:blip r:embed="rId13"/>
                      <a:srcRect/>
                      <a:stretch>
                        <a:fillRect/>
                      </a:stretch>
                    </p:blipFill>
                    <p:spPr bwMode="auto">
                      <a:xfrm>
                        <a:off x="4313238" y="3480973"/>
                        <a:ext cx="3048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898625908"/>
              </p:ext>
            </p:extLst>
          </p:nvPr>
        </p:nvGraphicFramePr>
        <p:xfrm>
          <a:off x="1303338" y="4560888"/>
          <a:ext cx="2201862" cy="2060575"/>
        </p:xfrm>
        <a:graphic>
          <a:graphicData uri="http://schemas.openxmlformats.org/presentationml/2006/ole">
            <mc:AlternateContent xmlns:mc="http://schemas.openxmlformats.org/markup-compatibility/2006">
              <mc:Choice xmlns:v="urn:schemas-microsoft-com:vml" Requires="v">
                <p:oleObj spid="_x0000_s314439" name="Equation" r:id="rId14" imgW="1854000" imgH="1879560" progId="Equation.DSMT4">
                  <p:embed/>
                </p:oleObj>
              </mc:Choice>
              <mc:Fallback>
                <p:oleObj name="Equation" r:id="rId14" imgW="1854000" imgH="1879560" progId="Equation.DSMT4">
                  <p:embed/>
                  <p:pic>
                    <p:nvPicPr>
                      <p:cNvPr id="0" name=""/>
                      <p:cNvPicPr>
                        <a:picLocks noChangeAspect="1" noChangeArrowheads="1"/>
                      </p:cNvPicPr>
                      <p:nvPr/>
                    </p:nvPicPr>
                    <p:blipFill>
                      <a:blip r:embed="rId15"/>
                      <a:srcRect/>
                      <a:stretch>
                        <a:fillRect/>
                      </a:stretch>
                    </p:blipFill>
                    <p:spPr bwMode="auto">
                      <a:xfrm>
                        <a:off x="1303338" y="4560888"/>
                        <a:ext cx="2201862"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030052213"/>
              </p:ext>
            </p:extLst>
          </p:nvPr>
        </p:nvGraphicFramePr>
        <p:xfrm>
          <a:off x="4481513" y="4605338"/>
          <a:ext cx="2233612" cy="2049462"/>
        </p:xfrm>
        <a:graphic>
          <a:graphicData uri="http://schemas.openxmlformats.org/presentationml/2006/ole">
            <mc:AlternateContent xmlns:mc="http://schemas.openxmlformats.org/markup-compatibility/2006">
              <mc:Choice xmlns:v="urn:schemas-microsoft-com:vml" Requires="v">
                <p:oleObj spid="_x0000_s314440" name="Equation" r:id="rId16" imgW="1879560" imgH="1879560" progId="Equation.DSMT4">
                  <p:embed/>
                </p:oleObj>
              </mc:Choice>
              <mc:Fallback>
                <p:oleObj name="Equation" r:id="rId16" imgW="1879560" imgH="1879560" progId="Equation.DSMT4">
                  <p:embed/>
                  <p:pic>
                    <p:nvPicPr>
                      <p:cNvPr id="0" name=""/>
                      <p:cNvPicPr>
                        <a:picLocks noChangeAspect="1" noChangeArrowheads="1"/>
                      </p:cNvPicPr>
                      <p:nvPr/>
                    </p:nvPicPr>
                    <p:blipFill>
                      <a:blip r:embed="rId17"/>
                      <a:srcRect/>
                      <a:stretch>
                        <a:fillRect/>
                      </a:stretch>
                    </p:blipFill>
                    <p:spPr bwMode="auto">
                      <a:xfrm>
                        <a:off x="4481513" y="4605338"/>
                        <a:ext cx="2233612"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31559270"/>
      </p:ext>
    </p:extLst>
  </p:cSld>
  <p:clrMapOvr>
    <a:masterClrMapping/>
  </p:clrMapOvr>
  <mc:AlternateContent xmlns:mc="http://schemas.openxmlformats.org/markup-compatibility/2006" xmlns:p14="http://schemas.microsoft.com/office/powerpoint/2010/main">
    <mc:Choice Requires="p14">
      <p:transition spd="slow" p14:dur="2000" advTm="52556"/>
    </mc:Choice>
    <mc:Fallback xmlns="">
      <p:transition spd="slow" advTm="52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Dimensions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The dimensions of a matrix corresponding to</a:t>
            </a:r>
            <a:br>
              <a:rPr lang="en-US" dirty="0" smtClean="0">
                <a:latin typeface="Times New Roman" panose="02020603050405020304" pitchFamily="18" charset="0"/>
              </a:rPr>
            </a:br>
            <a:r>
              <a:rPr lang="en-US" dirty="0" smtClean="0">
                <a:latin typeface="Times New Roman" panose="02020603050405020304" pitchFamily="18" charset="0"/>
              </a:rPr>
              <a:t>    a system of </a:t>
            </a:r>
            <a:r>
              <a:rPr lang="en-US" i="1" dirty="0" smtClean="0">
                <a:latin typeface="Times New Roman" panose="02020603050405020304" pitchFamily="18" charset="0"/>
              </a:rPr>
              <a:t>m</a:t>
            </a:r>
            <a:r>
              <a:rPr lang="en-US" dirty="0" smtClean="0">
                <a:latin typeface="Times New Roman" panose="02020603050405020304" pitchFamily="18" charset="0"/>
              </a:rPr>
              <a:t> linear equations in </a:t>
            </a:r>
            <a:r>
              <a:rPr lang="en-US" i="1" dirty="0" smtClean="0">
                <a:latin typeface="Times New Roman" panose="02020603050405020304" pitchFamily="18" charset="0"/>
              </a:rPr>
              <a:t>n</a:t>
            </a:r>
            <a:r>
              <a:rPr lang="en-US" dirty="0" smtClean="0">
                <a:latin typeface="Times New Roman" panose="02020603050405020304" pitchFamily="18" charset="0"/>
              </a:rPr>
              <a:t> unknowns is said to be </a:t>
            </a:r>
            <a:r>
              <a:rPr lang="en-US" i="1" dirty="0" smtClean="0">
                <a:latin typeface="Times New Roman" panose="02020603050405020304" pitchFamily="18" charset="0"/>
              </a:rPr>
              <a:t>m</a:t>
            </a:r>
            <a:r>
              <a:rPr lang="en-US" dirty="0">
                <a:latin typeface="Times New Roman" panose="02020603050405020304" pitchFamily="18" charset="0"/>
              </a:rPr>
              <a:t> × </a:t>
            </a:r>
            <a:r>
              <a:rPr lang="en-US" i="1" dirty="0" smtClean="0">
                <a:latin typeface="Times New Roman" panose="02020603050405020304" pitchFamily="18" charset="0"/>
              </a:rPr>
              <a:t>n</a:t>
            </a:r>
          </a:p>
          <a:p>
            <a:endParaRPr lang="en-US" i="1" dirty="0">
              <a:latin typeface="Times New Roman" panose="02020603050405020304" pitchFamily="18" charset="0"/>
            </a:endParaRPr>
          </a:p>
          <a:p>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endParaRPr lang="en-US" i="1" dirty="0">
              <a:latin typeface="Times New Roman" panose="02020603050405020304" pitchFamily="18" charset="0"/>
            </a:endParaRPr>
          </a:p>
          <a:p>
            <a:pPr lvl="1"/>
            <a:r>
              <a:rPr lang="en-US" dirty="0" smtClean="0">
                <a:latin typeface="Times New Roman" panose="02020603050405020304" pitchFamily="18" charset="0"/>
              </a:rPr>
              <a:t>A matrix is said to have </a:t>
            </a:r>
            <a:r>
              <a:rPr lang="en-US" i="1" dirty="0" smtClean="0">
                <a:latin typeface="Times New Roman" panose="02020603050405020304" pitchFamily="18" charset="0"/>
              </a:rPr>
              <a:t>m </a:t>
            </a:r>
            <a:r>
              <a:rPr lang="en-US" dirty="0" smtClean="0">
                <a:latin typeface="Times New Roman" panose="02020603050405020304" pitchFamily="18" charset="0"/>
              </a:rPr>
              <a:t>rows</a:t>
            </a:r>
          </a:p>
          <a:p>
            <a:pPr marL="457200" lvl="1" indent="0">
              <a:buNone/>
            </a:pPr>
            <a:r>
              <a:rPr lang="en-US" dirty="0">
                <a:latin typeface="Times New Roman" panose="02020603050405020304" pitchFamily="18" charset="0"/>
              </a:rPr>
              <a:t>	</a:t>
            </a:r>
            <a:r>
              <a:rPr lang="en-US" dirty="0" smtClean="0">
                <a:latin typeface="Times New Roman" panose="02020603050405020304" pitchFamily="18" charset="0"/>
              </a:rPr>
              <a:t>		   and </a:t>
            </a:r>
            <a:r>
              <a:rPr lang="en-US" i="1" dirty="0" smtClean="0">
                <a:latin typeface="Times New Roman" panose="02020603050405020304" pitchFamily="18" charset="0"/>
              </a:rPr>
              <a:t>n</a:t>
            </a:r>
            <a:r>
              <a:rPr lang="en-US" dirty="0" smtClean="0">
                <a:latin typeface="Times New Roman" panose="02020603050405020304" pitchFamily="18" charset="0"/>
              </a:rPr>
              <a:t> columns</a:t>
            </a: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dirty="0"/>
          </a:p>
        </p:txBody>
      </p:sp>
      <p:graphicFrame>
        <p:nvGraphicFramePr>
          <p:cNvPr id="8" name="Object 7"/>
          <p:cNvGraphicFramePr>
            <a:graphicFrameLocks noChangeAspect="1"/>
          </p:cNvGraphicFramePr>
          <p:nvPr>
            <p:extLst>
              <p:ext uri="{D42A27DB-BD31-4B8C-83A1-F6EECF244321}">
                <p14:modId xmlns:p14="http://schemas.microsoft.com/office/powerpoint/2010/main" val="1787632615"/>
              </p:ext>
            </p:extLst>
          </p:nvPr>
        </p:nvGraphicFramePr>
        <p:xfrm>
          <a:off x="2533225" y="2467750"/>
          <a:ext cx="4029075" cy="2082800"/>
        </p:xfrm>
        <a:graphic>
          <a:graphicData uri="http://schemas.openxmlformats.org/presentationml/2006/ole">
            <mc:AlternateContent xmlns:mc="http://schemas.openxmlformats.org/markup-compatibility/2006">
              <mc:Choice xmlns:v="urn:schemas-microsoft-com:vml" Requires="v">
                <p:oleObj spid="_x0000_s317455" name="Equation" r:id="rId6" imgW="3390840" imgH="1904760" progId="Equation.DSMT4">
                  <p:embed/>
                </p:oleObj>
              </mc:Choice>
              <mc:Fallback>
                <p:oleObj name="Equation" r:id="rId6" imgW="3390840" imgH="190476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3225" y="2467750"/>
                        <a:ext cx="4029075"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1" name="Straight Connector 10"/>
          <p:cNvCxnSpPr/>
          <p:nvPr/>
        </p:nvCxnSpPr>
        <p:spPr>
          <a:xfrm>
            <a:off x="2377444" y="2635624"/>
            <a:ext cx="10757" cy="1871830"/>
          </a:xfrm>
          <a:prstGeom prst="line">
            <a:avLst/>
          </a:prstGeom>
          <a:ln w="28575">
            <a:solidFill>
              <a:schemeClr val="bg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336667" y="4765637"/>
            <a:ext cx="3064133" cy="1793"/>
          </a:xfrm>
          <a:prstGeom prst="line">
            <a:avLst/>
          </a:prstGeom>
          <a:ln w="28575">
            <a:solidFill>
              <a:schemeClr val="bg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54325" y="3255091"/>
            <a:ext cx="407484" cy="461665"/>
          </a:xfrm>
          <a:prstGeom prst="rect">
            <a:avLst/>
          </a:prstGeom>
        </p:spPr>
        <p:txBody>
          <a:bodyPr wrap="none">
            <a:spAutoFit/>
          </a:bodyPr>
          <a:lstStyle/>
          <a:p>
            <a:r>
              <a:rPr lang="en-US" sz="2400" i="1" dirty="0">
                <a:solidFill>
                  <a:schemeClr val="bg1"/>
                </a:solidFill>
                <a:latin typeface="Times New Roman" panose="02020603050405020304" pitchFamily="18" charset="0"/>
              </a:rPr>
              <a:t>m</a:t>
            </a:r>
            <a:endParaRPr lang="en-CA" sz="2400" dirty="0">
              <a:solidFill>
                <a:schemeClr val="bg1"/>
              </a:solidFill>
            </a:endParaRPr>
          </a:p>
        </p:txBody>
      </p:sp>
      <p:sp>
        <p:nvSpPr>
          <p:cNvPr id="15" name="Rectangle 14"/>
          <p:cNvSpPr/>
          <p:nvPr/>
        </p:nvSpPr>
        <p:spPr>
          <a:xfrm>
            <a:off x="4624014" y="4762954"/>
            <a:ext cx="338554" cy="461665"/>
          </a:xfrm>
          <a:prstGeom prst="rect">
            <a:avLst/>
          </a:prstGeom>
        </p:spPr>
        <p:txBody>
          <a:bodyPr wrap="none">
            <a:spAutoFit/>
          </a:bodyPr>
          <a:lstStyle/>
          <a:p>
            <a:r>
              <a:rPr lang="en-US" sz="2400" i="1" dirty="0" smtClean="0">
                <a:solidFill>
                  <a:schemeClr val="bg1"/>
                </a:solidFill>
                <a:latin typeface="Times New Roman" panose="02020603050405020304" pitchFamily="18" charset="0"/>
              </a:rPr>
              <a:t>n</a:t>
            </a:r>
            <a:endParaRPr lang="en-CA" sz="2400" dirty="0">
              <a:solidFill>
                <a:schemeClr val="bg1"/>
              </a:solidFill>
            </a:endParaRPr>
          </a:p>
        </p:txBody>
      </p:sp>
      <p:cxnSp>
        <p:nvCxnSpPr>
          <p:cNvPr id="13" name="Straight Connector 12"/>
          <p:cNvCxnSpPr/>
          <p:nvPr/>
        </p:nvCxnSpPr>
        <p:spPr>
          <a:xfrm flipH="1">
            <a:off x="3263157" y="2680445"/>
            <a:ext cx="3064133" cy="1793"/>
          </a:xfrm>
          <a:prstGeom prst="line">
            <a:avLst/>
          </a:prstGeom>
          <a:ln w="28575">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243434" y="3101805"/>
            <a:ext cx="3064133" cy="1793"/>
          </a:xfrm>
          <a:prstGeom prst="line">
            <a:avLst/>
          </a:prstGeom>
          <a:ln w="28575">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3223711" y="3501649"/>
            <a:ext cx="3064133" cy="1793"/>
          </a:xfrm>
          <a:prstGeom prst="line">
            <a:avLst/>
          </a:prstGeom>
          <a:ln w="28575">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203988" y="4342571"/>
            <a:ext cx="3064133" cy="1793"/>
          </a:xfrm>
          <a:prstGeom prst="line">
            <a:avLst/>
          </a:prstGeom>
          <a:ln w="28575">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17570" y="2560320"/>
            <a:ext cx="1" cy="1931670"/>
          </a:xfrm>
          <a:prstGeom prst="line">
            <a:avLst/>
          </a:prstGeom>
          <a:ln w="28575">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141470" y="2552700"/>
            <a:ext cx="1" cy="1931670"/>
          </a:xfrm>
          <a:prstGeom prst="line">
            <a:avLst/>
          </a:prstGeom>
          <a:ln w="28575">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865370" y="2545080"/>
            <a:ext cx="1" cy="1931670"/>
          </a:xfrm>
          <a:prstGeom prst="line">
            <a:avLst/>
          </a:prstGeom>
          <a:ln w="28575">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149340" y="2548890"/>
            <a:ext cx="1" cy="1931670"/>
          </a:xfrm>
          <a:prstGeom prst="line">
            <a:avLst/>
          </a:prstGeom>
          <a:ln w="28575">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6" name="Audio 3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84411403"/>
      </p:ext>
    </p:extLst>
  </p:cSld>
  <p:clrMapOvr>
    <a:masterClrMapping/>
  </p:clrMapOvr>
  <mc:AlternateContent xmlns:mc="http://schemas.openxmlformats.org/markup-compatibility/2006" xmlns:p14="http://schemas.microsoft.com/office/powerpoint/2010/main">
    <mc:Choice Requires="p14">
      <p:transition spd="slow" p14:dur="2000" advTm="26675"/>
    </mc:Choice>
    <mc:Fallback xmlns="">
      <p:transition spd="slow" advTm="26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100"/>
                            </p:stCondLst>
                            <p:childTnLst>
                              <p:par>
                                <p:cTn id="23" presetID="1" presetClass="entr" presetSubtype="0" fill="hold" nodeType="afterEffect">
                                  <p:stCondLst>
                                    <p:cond delay="2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300"/>
                            </p:stCondLst>
                            <p:childTnLst>
                              <p:par>
                                <p:cTn id="26" presetID="1" presetClass="entr" presetSubtype="0" fill="hold" nodeType="afterEffect">
                                  <p:stCondLst>
                                    <p:cond delay="20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1"/>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4"/>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3"/>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6"/>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7"/>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nodeType="afterEffect">
                                  <p:stCondLst>
                                    <p:cond delay="200"/>
                                  </p:stCondLst>
                                  <p:childTnLst>
                                    <p:set>
                                      <p:cBhvr>
                                        <p:cTn id="56" dur="1" fill="hold">
                                          <p:stCondLst>
                                            <p:cond delay="0"/>
                                          </p:stCondLst>
                                        </p:cTn>
                                        <p:tgtEl>
                                          <p:spTgt spid="33"/>
                                        </p:tgtEl>
                                        <p:attrNameLst>
                                          <p:attrName>style.visibility</p:attrName>
                                        </p:attrNameLst>
                                      </p:cBhvr>
                                      <p:to>
                                        <p:strVal val="visible"/>
                                      </p:to>
                                    </p:set>
                                  </p:childTnLst>
                                </p:cTn>
                              </p:par>
                            </p:childTnLst>
                          </p:cTn>
                        </p:par>
                        <p:par>
                          <p:cTn id="57" fill="hold">
                            <p:stCondLst>
                              <p:cond delay="200"/>
                            </p:stCondLst>
                            <p:childTnLst>
                              <p:par>
                                <p:cTn id="58" presetID="1" presetClass="entr" presetSubtype="0" fill="hold" nodeType="afterEffect">
                                  <p:stCondLst>
                                    <p:cond delay="200"/>
                                  </p:stCondLst>
                                  <p:childTnLst>
                                    <p:set>
                                      <p:cBhvr>
                                        <p:cTn id="59" dur="1" fill="hold">
                                          <p:stCondLst>
                                            <p:cond delay="0"/>
                                          </p:stCondLst>
                                        </p:cTn>
                                        <p:tgtEl>
                                          <p:spTgt spid="34"/>
                                        </p:tgtEl>
                                        <p:attrNameLst>
                                          <p:attrName>style.visibility</p:attrName>
                                        </p:attrNameLst>
                                      </p:cBhvr>
                                      <p:to>
                                        <p:strVal val="visible"/>
                                      </p:to>
                                    </p:set>
                                  </p:childTnLst>
                                </p:cTn>
                              </p:par>
                            </p:childTnLst>
                          </p:cTn>
                        </p:par>
                        <p:par>
                          <p:cTn id="60" fill="hold">
                            <p:stCondLst>
                              <p:cond delay="400"/>
                            </p:stCondLst>
                            <p:childTnLst>
                              <p:par>
                                <p:cTn id="61" presetID="1" presetClass="entr" presetSubtype="0" fill="hold" nodeType="afterEffect">
                                  <p:stCondLst>
                                    <p:cond delay="20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36"/>
                </p:tgtEl>
              </p:cMediaNode>
            </p:audio>
          </p:childTnLst>
        </p:cTn>
      </p:par>
    </p:tnLst>
    <p:bldLst>
      <p:bldP spid="14" grpId="0"/>
      <p:bldP spid="14" grpId="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Indexing</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Individual entries of a matrix may be identified by a pair of indices</a:t>
            </a:r>
          </a:p>
          <a:p>
            <a:pPr marL="457200" lvl="1" indent="0">
              <a:buNone/>
            </a:pPr>
            <a:r>
              <a:rPr lang="en-US" dirty="0" smtClean="0">
                <a:latin typeface="Times New Roman" panose="02020603050405020304" pitchFamily="18" charset="0"/>
              </a:rPr>
              <a:t>	</a:t>
            </a:r>
            <a:r>
              <a:rPr lang="en-US" i="1" dirty="0" err="1" smtClean="0">
                <a:latin typeface="Times New Roman" panose="02020603050405020304" pitchFamily="18" charset="0"/>
              </a:rPr>
              <a:t>a</a:t>
            </a:r>
            <a:r>
              <a:rPr lang="en-US" i="1" baseline="-25000" dirty="0" err="1" smtClean="0">
                <a:latin typeface="Times New Roman" panose="02020603050405020304" pitchFamily="18" charset="0"/>
              </a:rPr>
              <a:t>i,j</a:t>
            </a:r>
            <a:r>
              <a:rPr lang="en-US" baseline="30000" dirty="0" smtClean="0">
                <a:latin typeface="Times New Roman" panose="02020603050405020304" pitchFamily="18" charset="0"/>
              </a:rPr>
              <a:t> </a:t>
            </a:r>
            <a:r>
              <a:rPr lang="en-US" dirty="0" smtClean="0">
                <a:latin typeface="Times New Roman" panose="02020603050405020304" pitchFamily="18" charset="0"/>
              </a:rPr>
              <a:t> represents the entry in Row </a:t>
            </a:r>
            <a:r>
              <a:rPr lang="en-US" i="1" dirty="0" err="1" smtClean="0">
                <a:latin typeface="Times New Roman" panose="02020603050405020304" pitchFamily="18" charset="0"/>
              </a:rPr>
              <a:t>i</a:t>
            </a:r>
            <a:r>
              <a:rPr lang="en-US" dirty="0" smtClean="0">
                <a:latin typeface="Times New Roman" panose="02020603050405020304" pitchFamily="18" charset="0"/>
              </a:rPr>
              <a:t> and Column </a:t>
            </a:r>
            <a:r>
              <a:rPr lang="en-US" i="1" dirty="0" smtClean="0">
                <a:latin typeface="Times New Roman" panose="02020603050405020304" pitchFamily="18" charset="0"/>
              </a:rPr>
              <a:t>j</a:t>
            </a:r>
            <a:r>
              <a:rPr lang="en-US" dirty="0" smtClean="0">
                <a:latin typeface="Times New Roman" panose="02020603050405020304" pitchFamily="18" charset="0"/>
              </a:rPr>
              <a:t> in the matrix </a:t>
            </a:r>
            <a:r>
              <a:rPr lang="en-US" i="1" dirty="0" smtClean="0">
                <a:latin typeface="Times New Roman" panose="02020603050405020304" pitchFamily="18" charset="0"/>
              </a:rPr>
              <a:t>A</a:t>
            </a:r>
            <a:r>
              <a:rPr lang="en-US" dirty="0" smtClean="0">
                <a:latin typeface="Times New Roman" panose="02020603050405020304" pitchFamily="18" charset="0"/>
              </a:rPr>
              <a:t> </a:t>
            </a: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3970159218"/>
              </p:ext>
            </p:extLst>
          </p:nvPr>
        </p:nvGraphicFramePr>
        <p:xfrm>
          <a:off x="2399348" y="2735263"/>
          <a:ext cx="4029075" cy="2084387"/>
        </p:xfrm>
        <a:graphic>
          <a:graphicData uri="http://schemas.openxmlformats.org/presentationml/2006/ole">
            <mc:AlternateContent xmlns:mc="http://schemas.openxmlformats.org/markup-compatibility/2006">
              <mc:Choice xmlns:v="urn:schemas-microsoft-com:vml" Requires="v">
                <p:oleObj spid="_x0000_s318475" name="Equation" r:id="rId6" imgW="3390840" imgH="1904760" progId="Equation.DSMT4">
                  <p:embed/>
                </p:oleObj>
              </mc:Choice>
              <mc:Fallback>
                <p:oleObj name="Equation" r:id="rId6" imgW="3390840" imgH="1904760" progId="Equation.DSMT4">
                  <p:embed/>
                  <p:pic>
                    <p:nvPicPr>
                      <p:cNvPr id="0" name=""/>
                      <p:cNvPicPr>
                        <a:picLocks noChangeAspect="1" noChangeArrowheads="1"/>
                      </p:cNvPicPr>
                      <p:nvPr/>
                    </p:nvPicPr>
                    <p:blipFill>
                      <a:blip r:embed="rId7"/>
                      <a:srcRect/>
                      <a:stretch>
                        <a:fillRect/>
                      </a:stretch>
                    </p:blipFill>
                    <p:spPr bwMode="auto">
                      <a:xfrm>
                        <a:off x="2399348" y="2735263"/>
                        <a:ext cx="4029075"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ounded Rectangle 6"/>
          <p:cNvSpPr/>
          <p:nvPr/>
        </p:nvSpPr>
        <p:spPr>
          <a:xfrm>
            <a:off x="4469130" y="3177540"/>
            <a:ext cx="582930" cy="411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Connector 9"/>
          <p:cNvCxnSpPr/>
          <p:nvPr/>
        </p:nvCxnSpPr>
        <p:spPr>
          <a:xfrm>
            <a:off x="1828800" y="3371850"/>
            <a:ext cx="834390" cy="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95914" y="3130034"/>
            <a:ext cx="997389" cy="461665"/>
          </a:xfrm>
          <a:prstGeom prst="rect">
            <a:avLst/>
          </a:prstGeom>
        </p:spPr>
        <p:txBody>
          <a:bodyPr wrap="none">
            <a:spAutoFit/>
          </a:bodyPr>
          <a:lstStyle/>
          <a:p>
            <a:r>
              <a:rPr lang="en-US" sz="2400" dirty="0" smtClean="0">
                <a:solidFill>
                  <a:srgbClr val="FF0000"/>
                </a:solidFill>
                <a:latin typeface="Times New Roman" panose="02020603050405020304" pitchFamily="18" charset="0"/>
              </a:rPr>
              <a:t>Row 2</a:t>
            </a:r>
            <a:endParaRPr lang="en-CA" sz="2400" dirty="0">
              <a:solidFill>
                <a:srgbClr val="FF0000"/>
              </a:solidFill>
            </a:endParaRPr>
          </a:p>
        </p:txBody>
      </p:sp>
      <p:cxnSp>
        <p:nvCxnSpPr>
          <p:cNvPr id="18" name="Straight Connector 17"/>
          <p:cNvCxnSpPr/>
          <p:nvPr/>
        </p:nvCxnSpPr>
        <p:spPr>
          <a:xfrm flipH="1" flipV="1">
            <a:off x="4743450" y="4972050"/>
            <a:ext cx="15240" cy="65532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048714" y="5614154"/>
            <a:ext cx="1406154" cy="461665"/>
          </a:xfrm>
          <a:prstGeom prst="rect">
            <a:avLst/>
          </a:prstGeom>
        </p:spPr>
        <p:txBody>
          <a:bodyPr wrap="none">
            <a:spAutoFit/>
          </a:bodyPr>
          <a:lstStyle/>
          <a:p>
            <a:r>
              <a:rPr lang="en-US" sz="2400" dirty="0" smtClean="0">
                <a:solidFill>
                  <a:srgbClr val="FF0000"/>
                </a:solidFill>
                <a:latin typeface="Times New Roman" panose="02020603050405020304" pitchFamily="18" charset="0"/>
              </a:rPr>
              <a:t>Column 3</a:t>
            </a:r>
            <a:endParaRPr lang="en-CA" sz="2400" dirty="0">
              <a:solidFill>
                <a:srgbClr val="FF0000"/>
              </a:solidFill>
            </a:endParaRPr>
          </a:p>
        </p:txBody>
      </p:sp>
      <p:pic>
        <p:nvPicPr>
          <p:cNvPr id="25" name="Audio 2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44747649"/>
      </p:ext>
    </p:extLst>
  </p:cSld>
  <p:clrMapOvr>
    <a:masterClrMapping/>
  </p:clrMapOvr>
  <mc:AlternateContent xmlns:mc="http://schemas.openxmlformats.org/markup-compatibility/2006" xmlns:p14="http://schemas.microsoft.com/office/powerpoint/2010/main">
    <mc:Choice Requires="p14">
      <p:transition spd="slow" p14:dur="2000" advTm="54295"/>
    </mc:Choice>
    <mc:Fallback xmlns="">
      <p:transition spd="slow" advTm="54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5"/>
                </p:tgtEl>
              </p:cMediaNode>
            </p:audio>
          </p:childTnLst>
        </p:cTn>
      </p:par>
    </p:tnLst>
    <p:bldLst>
      <p:bldP spid="7" grpId="0" animBg="1"/>
      <p:bldP spid="14"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Indexing</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Here is a 7 × 6 matrix</a:t>
            </a: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1077136120"/>
              </p:ext>
            </p:extLst>
          </p:nvPr>
        </p:nvGraphicFramePr>
        <p:xfrm>
          <a:off x="1809750" y="2332038"/>
          <a:ext cx="5207000" cy="2890837"/>
        </p:xfrm>
        <a:graphic>
          <a:graphicData uri="http://schemas.openxmlformats.org/presentationml/2006/ole">
            <mc:AlternateContent xmlns:mc="http://schemas.openxmlformats.org/markup-compatibility/2006">
              <mc:Choice xmlns:v="urn:schemas-microsoft-com:vml" Requires="v">
                <p:oleObj spid="_x0000_s319503" name="Equation" r:id="rId6" imgW="4381200" imgH="2641320" progId="Equation.DSMT4">
                  <p:embed/>
                </p:oleObj>
              </mc:Choice>
              <mc:Fallback>
                <p:oleObj name="Equation" r:id="rId6" imgW="4381200" imgH="2641320" progId="Equation.DSMT4">
                  <p:embed/>
                  <p:pic>
                    <p:nvPicPr>
                      <p:cNvPr id="0" name=""/>
                      <p:cNvPicPr>
                        <a:picLocks noChangeAspect="1" noChangeArrowheads="1"/>
                      </p:cNvPicPr>
                      <p:nvPr/>
                    </p:nvPicPr>
                    <p:blipFill>
                      <a:blip r:embed="rId7"/>
                      <a:srcRect/>
                      <a:stretch>
                        <a:fillRect/>
                      </a:stretch>
                    </p:blipFill>
                    <p:spPr bwMode="auto">
                      <a:xfrm>
                        <a:off x="1809750" y="2332038"/>
                        <a:ext cx="5207000"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ounded Rectangle 6"/>
          <p:cNvSpPr/>
          <p:nvPr/>
        </p:nvSpPr>
        <p:spPr>
          <a:xfrm>
            <a:off x="3337560" y="3131820"/>
            <a:ext cx="582930" cy="411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68425" y="2420701"/>
            <a:ext cx="1289135" cy="461665"/>
          </a:xfrm>
          <a:prstGeom prst="rect">
            <a:avLst/>
          </a:prstGeom>
        </p:spPr>
        <p:txBody>
          <a:bodyPr wrap="none">
            <a:spAutoFit/>
          </a:bodyPr>
          <a:lstStyle/>
          <a:p>
            <a:r>
              <a:rPr lang="en-US" sz="2400" i="1" dirty="0" smtClean="0">
                <a:solidFill>
                  <a:schemeClr val="bg1"/>
                </a:solidFill>
                <a:latin typeface="Times New Roman" panose="02020603050405020304" pitchFamily="18" charset="0"/>
              </a:rPr>
              <a:t>c</a:t>
            </a:r>
            <a:r>
              <a:rPr lang="en-US" sz="2400" baseline="-25000" dirty="0" smtClean="0">
                <a:solidFill>
                  <a:schemeClr val="bg1"/>
                </a:solidFill>
                <a:latin typeface="Times New Roman" panose="02020603050405020304" pitchFamily="18" charset="0"/>
              </a:rPr>
              <a:t>3,2</a:t>
            </a:r>
            <a:r>
              <a:rPr lang="en-US" sz="2400" dirty="0" smtClean="0">
                <a:solidFill>
                  <a:schemeClr val="bg1"/>
                </a:solidFill>
                <a:latin typeface="Times New Roman" panose="02020603050405020304" pitchFamily="18" charset="0"/>
              </a:rPr>
              <a:t> = 8.2</a:t>
            </a:r>
            <a:endParaRPr lang="en-CA" sz="2400" dirty="0">
              <a:solidFill>
                <a:schemeClr val="bg1"/>
              </a:solidFill>
            </a:endParaRPr>
          </a:p>
        </p:txBody>
      </p:sp>
      <p:sp>
        <p:nvSpPr>
          <p:cNvPr id="15" name="Rounded Rectangle 14"/>
          <p:cNvSpPr/>
          <p:nvPr/>
        </p:nvSpPr>
        <p:spPr>
          <a:xfrm>
            <a:off x="5604510" y="2312670"/>
            <a:ext cx="582930" cy="411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472235" y="2835991"/>
            <a:ext cx="1443024" cy="461665"/>
          </a:xfrm>
          <a:prstGeom prst="rect">
            <a:avLst/>
          </a:prstGeom>
        </p:spPr>
        <p:txBody>
          <a:bodyPr wrap="none">
            <a:spAutoFit/>
          </a:bodyPr>
          <a:lstStyle/>
          <a:p>
            <a:r>
              <a:rPr lang="en-US" sz="2400" i="1" dirty="0" smtClean="0">
                <a:solidFill>
                  <a:schemeClr val="bg1"/>
                </a:solidFill>
                <a:latin typeface="Times New Roman" panose="02020603050405020304" pitchFamily="18" charset="0"/>
              </a:rPr>
              <a:t>c</a:t>
            </a:r>
            <a:r>
              <a:rPr lang="en-US" sz="2400" baseline="-25000" dirty="0" smtClean="0">
                <a:solidFill>
                  <a:schemeClr val="bg1"/>
                </a:solidFill>
                <a:latin typeface="Times New Roman" panose="02020603050405020304" pitchFamily="18" charset="0"/>
              </a:rPr>
              <a:t>1,4</a:t>
            </a:r>
            <a:r>
              <a:rPr lang="en-US" sz="2400" dirty="0" smtClean="0">
                <a:solidFill>
                  <a:schemeClr val="bg1"/>
                </a:solidFill>
                <a:latin typeface="Times New Roman" panose="02020603050405020304" pitchFamily="18" charset="0"/>
              </a:rPr>
              <a:t> = –9.1</a:t>
            </a:r>
            <a:endParaRPr lang="en-CA" sz="2400" dirty="0">
              <a:solidFill>
                <a:schemeClr val="bg1"/>
              </a:solidFill>
            </a:endParaRPr>
          </a:p>
        </p:txBody>
      </p:sp>
      <p:sp>
        <p:nvSpPr>
          <p:cNvPr id="17" name="Rounded Rectangle 16"/>
          <p:cNvSpPr/>
          <p:nvPr/>
        </p:nvSpPr>
        <p:spPr>
          <a:xfrm>
            <a:off x="2465070" y="4796790"/>
            <a:ext cx="582930" cy="411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476045" y="3251281"/>
            <a:ext cx="1519968" cy="461665"/>
          </a:xfrm>
          <a:prstGeom prst="rect">
            <a:avLst/>
          </a:prstGeom>
        </p:spPr>
        <p:txBody>
          <a:bodyPr wrap="none">
            <a:spAutoFit/>
          </a:bodyPr>
          <a:lstStyle/>
          <a:p>
            <a:r>
              <a:rPr lang="en-US" sz="2400" i="1" dirty="0" smtClean="0">
                <a:solidFill>
                  <a:schemeClr val="bg1"/>
                </a:solidFill>
                <a:latin typeface="Times New Roman" panose="02020603050405020304" pitchFamily="18" charset="0"/>
              </a:rPr>
              <a:t>c</a:t>
            </a:r>
            <a:r>
              <a:rPr lang="en-US" sz="2400" baseline="-25000" dirty="0" smtClean="0">
                <a:solidFill>
                  <a:schemeClr val="bg1"/>
                </a:solidFill>
                <a:latin typeface="Times New Roman" panose="02020603050405020304" pitchFamily="18" charset="0"/>
              </a:rPr>
              <a:t>3,2</a:t>
            </a:r>
            <a:r>
              <a:rPr lang="en-US" sz="2400" dirty="0" smtClean="0">
                <a:solidFill>
                  <a:schemeClr val="bg1"/>
                </a:solidFill>
                <a:latin typeface="Times New Roman" panose="02020603050405020304" pitchFamily="18" charset="0"/>
              </a:rPr>
              <a:t> = </a:t>
            </a:r>
            <a:r>
              <a:rPr lang="en-US" sz="2400" dirty="0">
                <a:solidFill>
                  <a:schemeClr val="bg1"/>
                </a:solidFill>
                <a:latin typeface="Times New Roman" panose="02020603050405020304" pitchFamily="18" charset="0"/>
              </a:rPr>
              <a:t>– </a:t>
            </a:r>
            <a:r>
              <a:rPr lang="en-US" sz="2400" dirty="0" smtClean="0">
                <a:solidFill>
                  <a:schemeClr val="bg1"/>
                </a:solidFill>
                <a:latin typeface="Times New Roman" panose="02020603050405020304" pitchFamily="18" charset="0"/>
              </a:rPr>
              <a:t>8.3</a:t>
            </a:r>
            <a:endParaRPr lang="en-CA" sz="2400" dirty="0">
              <a:solidFill>
                <a:schemeClr val="bg1"/>
              </a:solidFill>
            </a:endParaRPr>
          </a:p>
        </p:txBody>
      </p:sp>
      <p:sp>
        <p:nvSpPr>
          <p:cNvPr id="21" name="Rounded Rectangle 20"/>
          <p:cNvSpPr/>
          <p:nvPr/>
        </p:nvSpPr>
        <p:spPr>
          <a:xfrm>
            <a:off x="6343650" y="4354830"/>
            <a:ext cx="582930" cy="411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479855" y="3666571"/>
            <a:ext cx="1289135" cy="461665"/>
          </a:xfrm>
          <a:prstGeom prst="rect">
            <a:avLst/>
          </a:prstGeom>
        </p:spPr>
        <p:txBody>
          <a:bodyPr wrap="none">
            <a:spAutoFit/>
          </a:bodyPr>
          <a:lstStyle/>
          <a:p>
            <a:r>
              <a:rPr lang="en-US" sz="2400" i="1" dirty="0" smtClean="0">
                <a:solidFill>
                  <a:schemeClr val="bg1"/>
                </a:solidFill>
                <a:latin typeface="Times New Roman" panose="02020603050405020304" pitchFamily="18" charset="0"/>
              </a:rPr>
              <a:t>c</a:t>
            </a:r>
            <a:r>
              <a:rPr lang="en-US" sz="2400" baseline="-25000" dirty="0" smtClean="0">
                <a:solidFill>
                  <a:schemeClr val="bg1"/>
                </a:solidFill>
                <a:latin typeface="Times New Roman" panose="02020603050405020304" pitchFamily="18" charset="0"/>
              </a:rPr>
              <a:t>6,6</a:t>
            </a:r>
            <a:r>
              <a:rPr lang="en-US" sz="2400" dirty="0" smtClean="0">
                <a:solidFill>
                  <a:schemeClr val="bg1"/>
                </a:solidFill>
                <a:latin typeface="Times New Roman" panose="02020603050405020304" pitchFamily="18" charset="0"/>
              </a:rPr>
              <a:t> = 9.2</a:t>
            </a:r>
            <a:endParaRPr lang="en-CA" sz="2400" dirty="0">
              <a:solidFill>
                <a:schemeClr val="bg1"/>
              </a:solidFill>
            </a:endParaRPr>
          </a:p>
        </p:txBody>
      </p:sp>
      <p:sp>
        <p:nvSpPr>
          <p:cNvPr id="23" name="Rounded Rectangle 22"/>
          <p:cNvSpPr/>
          <p:nvPr/>
        </p:nvSpPr>
        <p:spPr>
          <a:xfrm>
            <a:off x="4884420" y="3558540"/>
            <a:ext cx="582930" cy="411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483665" y="4081861"/>
            <a:ext cx="1289135" cy="461665"/>
          </a:xfrm>
          <a:prstGeom prst="rect">
            <a:avLst/>
          </a:prstGeom>
        </p:spPr>
        <p:txBody>
          <a:bodyPr wrap="none">
            <a:spAutoFit/>
          </a:bodyPr>
          <a:lstStyle/>
          <a:p>
            <a:r>
              <a:rPr lang="en-US" sz="2400" i="1" dirty="0" smtClean="0">
                <a:solidFill>
                  <a:schemeClr val="bg1"/>
                </a:solidFill>
                <a:latin typeface="Times New Roman" panose="02020603050405020304" pitchFamily="18" charset="0"/>
              </a:rPr>
              <a:t>c</a:t>
            </a:r>
            <a:r>
              <a:rPr lang="en-US" sz="2400" baseline="-25000" dirty="0" smtClean="0">
                <a:solidFill>
                  <a:schemeClr val="bg1"/>
                </a:solidFill>
                <a:latin typeface="Times New Roman" panose="02020603050405020304" pitchFamily="18" charset="0"/>
              </a:rPr>
              <a:t>4,4</a:t>
            </a:r>
            <a:r>
              <a:rPr lang="en-US" sz="2400" dirty="0" smtClean="0">
                <a:solidFill>
                  <a:schemeClr val="bg1"/>
                </a:solidFill>
                <a:latin typeface="Times New Roman" panose="02020603050405020304" pitchFamily="18" charset="0"/>
              </a:rPr>
              <a:t> = 7.6</a:t>
            </a:r>
            <a:endParaRPr lang="en-CA" sz="2400" dirty="0">
              <a:solidFill>
                <a:schemeClr val="bg1"/>
              </a:solidFill>
            </a:endParaRPr>
          </a:p>
        </p:txBody>
      </p:sp>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
        <p:nvSpPr>
          <p:cNvPr id="11" name="AutoShape 5" descr="File:Crypte de St Sernin Toulous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custDataLst>
      <p:tags r:id="rId2"/>
    </p:custDataLst>
    <p:extLst>
      <p:ext uri="{BB962C8B-B14F-4D97-AF65-F5344CB8AC3E}">
        <p14:creationId xmlns:p14="http://schemas.microsoft.com/office/powerpoint/2010/main" val="1522450509"/>
      </p:ext>
    </p:extLst>
  </p:cSld>
  <p:clrMapOvr>
    <a:masterClrMapping/>
  </p:clrMapOvr>
  <mc:AlternateContent xmlns:mc="http://schemas.openxmlformats.org/markup-compatibility/2006" xmlns:p14="http://schemas.microsoft.com/office/powerpoint/2010/main">
    <mc:Choice Requires="p14">
      <p:transition spd="slow" p14:dur="2000" advTm="27438"/>
    </mc:Choice>
    <mc:Fallback xmlns="">
      <p:transition spd="slow" advTm="27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2"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22"/>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9"/>
                </p:tgtEl>
              </p:cMediaNode>
            </p:audio>
          </p:childTnLst>
        </p:cTn>
      </p:par>
    </p:tnLst>
    <p:bldLst>
      <p:bldP spid="7" grpId="0" animBg="1"/>
      <p:bldP spid="7" grpId="1" animBg="1"/>
      <p:bldP spid="13" grpId="0"/>
      <p:bldP spid="13" grpId="2"/>
      <p:bldP spid="15" grpId="0" animBg="1"/>
      <p:bldP spid="15" grpId="1" animBg="1"/>
      <p:bldP spid="16" grpId="0"/>
      <p:bldP spid="16" grpId="1"/>
      <p:bldP spid="17" grpId="0" animBg="1"/>
      <p:bldP spid="17" grpId="1" animBg="1"/>
      <p:bldP spid="20" grpId="0"/>
      <p:bldP spid="20" grpId="1"/>
      <p:bldP spid="21" grpId="0" animBg="1"/>
      <p:bldP spid="21" grpId="1" animBg="1"/>
      <p:bldP spid="22" grpId="0"/>
      <p:bldP spid="22" grpId="1"/>
      <p:bldP spid="23"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Indexing</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My aide memoire: The location of  </a:t>
            </a: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1527332794"/>
              </p:ext>
            </p:extLst>
          </p:nvPr>
        </p:nvGraphicFramePr>
        <p:xfrm>
          <a:off x="106680" y="2332038"/>
          <a:ext cx="5207000" cy="2890837"/>
        </p:xfrm>
        <a:graphic>
          <a:graphicData uri="http://schemas.openxmlformats.org/presentationml/2006/ole">
            <mc:AlternateContent xmlns:mc="http://schemas.openxmlformats.org/markup-compatibility/2006">
              <mc:Choice xmlns:v="urn:schemas-microsoft-com:vml" Requires="v">
                <p:oleObj spid="_x0000_s320524" name="Equation" r:id="rId6" imgW="4381200" imgH="2641320" progId="Equation.DSMT4">
                  <p:embed/>
                </p:oleObj>
              </mc:Choice>
              <mc:Fallback>
                <p:oleObj name="Equation" r:id="rId6" imgW="4381200" imgH="2641320" progId="Equation.DSMT4">
                  <p:embed/>
                  <p:pic>
                    <p:nvPicPr>
                      <p:cNvPr id="0" name=""/>
                      <p:cNvPicPr>
                        <a:picLocks noChangeAspect="1" noChangeArrowheads="1"/>
                      </p:cNvPicPr>
                      <p:nvPr/>
                    </p:nvPicPr>
                    <p:blipFill>
                      <a:blip r:embed="rId7"/>
                      <a:srcRect/>
                      <a:stretch>
                        <a:fillRect/>
                      </a:stretch>
                    </p:blipFill>
                    <p:spPr bwMode="auto">
                      <a:xfrm>
                        <a:off x="106680" y="2332038"/>
                        <a:ext cx="5207000"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6" name="Straight Connector 25"/>
          <p:cNvCxnSpPr/>
          <p:nvPr/>
        </p:nvCxnSpPr>
        <p:spPr>
          <a:xfrm>
            <a:off x="480060" y="2411730"/>
            <a:ext cx="0" cy="264033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82980" y="5269230"/>
            <a:ext cx="3966210" cy="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AutoShape 5" descr="File:Crypte de St Sernin Toulous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31949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360670" y="3334702"/>
            <a:ext cx="3684270" cy="2711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6466608" y="6101834"/>
            <a:ext cx="1406667" cy="369332"/>
          </a:xfrm>
          <a:prstGeom prst="rect">
            <a:avLst/>
          </a:prstGeom>
        </p:spPr>
        <p:txBody>
          <a:bodyPr wrap="none">
            <a:spAutoFit/>
          </a:bodyPr>
          <a:lstStyle/>
          <a:p>
            <a:r>
              <a:rPr lang="en-CA" dirty="0">
                <a:solidFill>
                  <a:schemeClr val="bg1"/>
                </a:solidFill>
                <a:latin typeface="Cambria" panose="02040503050406030204" pitchFamily="18" charset="0"/>
                <a:ea typeface="Cambria" panose="02040503050406030204" pitchFamily="18" charset="0"/>
              </a:rPr>
              <a:t>Eric </a:t>
            </a:r>
            <a:r>
              <a:rPr lang="en-CA" dirty="0" err="1">
                <a:solidFill>
                  <a:schemeClr val="bg1"/>
                </a:solidFill>
                <a:latin typeface="Cambria" panose="02040503050406030204" pitchFamily="18" charset="0"/>
                <a:ea typeface="Cambria" panose="02040503050406030204" pitchFamily="18" charset="0"/>
              </a:rPr>
              <a:t>Pouhier</a:t>
            </a:r>
            <a:endParaRPr lang="en-CA" dirty="0">
              <a:solidFill>
                <a:schemeClr val="bg1"/>
              </a:solidFill>
              <a:latin typeface="Cambria" panose="02040503050406030204" pitchFamily="18" charset="0"/>
              <a:ea typeface="Cambria" panose="02040503050406030204" pitchFamily="18" charset="0"/>
            </a:endParaRPr>
          </a:p>
        </p:txBody>
      </p:sp>
      <p:sp>
        <p:nvSpPr>
          <p:cNvPr id="25" name="Rectangle 24"/>
          <p:cNvSpPr/>
          <p:nvPr/>
        </p:nvSpPr>
        <p:spPr>
          <a:xfrm>
            <a:off x="4769915" y="1590121"/>
            <a:ext cx="487634" cy="461665"/>
          </a:xfrm>
          <a:prstGeom prst="rect">
            <a:avLst/>
          </a:prstGeom>
        </p:spPr>
        <p:txBody>
          <a:bodyPr wrap="none">
            <a:spAutoFit/>
          </a:bodyPr>
          <a:lstStyle/>
          <a:p>
            <a:r>
              <a:rPr lang="en-US" sz="2400" i="1" dirty="0" err="1" smtClean="0">
                <a:solidFill>
                  <a:schemeClr val="bg1"/>
                </a:solidFill>
                <a:latin typeface="Times New Roman" panose="02020603050405020304" pitchFamily="18" charset="0"/>
              </a:rPr>
              <a:t>c</a:t>
            </a:r>
            <a:r>
              <a:rPr lang="en-US" sz="2400" i="1" baseline="-25000" dirty="0" err="1" smtClean="0">
                <a:solidFill>
                  <a:schemeClr val="bg1"/>
                </a:solidFill>
                <a:latin typeface="Times New Roman" panose="02020603050405020304" pitchFamily="18" charset="0"/>
              </a:rPr>
              <a:t>i</a:t>
            </a:r>
            <a:r>
              <a:rPr lang="en-US" sz="2400" baseline="-25000" dirty="0" err="1" smtClean="0">
                <a:solidFill>
                  <a:schemeClr val="bg1"/>
                </a:solidFill>
                <a:latin typeface="Times New Roman" panose="02020603050405020304" pitchFamily="18" charset="0"/>
              </a:rPr>
              <a:t>,</a:t>
            </a:r>
            <a:r>
              <a:rPr lang="en-US" sz="2400" i="1" baseline="-25000" dirty="0" err="1" smtClean="0">
                <a:solidFill>
                  <a:schemeClr val="bg1"/>
                </a:solidFill>
                <a:latin typeface="Times New Roman" panose="02020603050405020304" pitchFamily="18" charset="0"/>
              </a:rPr>
              <a:t>j</a:t>
            </a:r>
            <a:endParaRPr lang="en-CA" sz="2400" i="1" dirty="0">
              <a:solidFill>
                <a:schemeClr val="bg1"/>
              </a:solidFill>
            </a:endParaRPr>
          </a:p>
        </p:txBody>
      </p:sp>
      <p:cxnSp>
        <p:nvCxnSpPr>
          <p:cNvPr id="28" name="Straight Connector 27"/>
          <p:cNvCxnSpPr/>
          <p:nvPr/>
        </p:nvCxnSpPr>
        <p:spPr>
          <a:xfrm>
            <a:off x="5463540" y="3131820"/>
            <a:ext cx="971550" cy="254889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677501" y="5695950"/>
            <a:ext cx="1566386" cy="762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8670083" y="5694046"/>
            <a:ext cx="467677" cy="1904"/>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933245" y="5571571"/>
            <a:ext cx="4011034" cy="400110"/>
          </a:xfrm>
          <a:prstGeom prst="rect">
            <a:avLst/>
          </a:prstGeom>
        </p:spPr>
        <p:txBody>
          <a:bodyPr wrap="none">
            <a:spAutoFit/>
          </a:bodyPr>
          <a:lstStyle/>
          <a:p>
            <a:r>
              <a:rPr lang="en-US" sz="2000" dirty="0" smtClean="0">
                <a:solidFill>
                  <a:schemeClr val="bg1"/>
                </a:solidFill>
                <a:latin typeface="Times New Roman" panose="02020603050405020304" pitchFamily="18" charset="0"/>
              </a:rPr>
              <a:t>“Down the stairs, and into the crypt.”</a:t>
            </a:r>
            <a:endParaRPr lang="en-CA" sz="2000" dirty="0">
              <a:solidFill>
                <a:schemeClr val="bg1"/>
              </a:solidFill>
            </a:endParaRPr>
          </a:p>
        </p:txBody>
      </p:sp>
      <p:pic>
        <p:nvPicPr>
          <p:cNvPr id="319497" name="Audio 31949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08466438"/>
      </p:ext>
    </p:extLst>
  </p:cSld>
  <p:clrMapOvr>
    <a:masterClrMapping/>
  </p:clrMapOvr>
  <mc:AlternateContent xmlns:mc="http://schemas.openxmlformats.org/markup-compatibility/2006" xmlns:p14="http://schemas.microsoft.com/office/powerpoint/2010/main">
    <mc:Choice Requires="p14">
      <p:transition spd="slow" p14:dur="2000" advTm="31156"/>
    </mc:Choice>
    <mc:Fallback xmlns="">
      <p:transition spd="slow" advTm="31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949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19497"/>
                </p:tgtEl>
              </p:cMediaNode>
            </p:audio>
          </p:childTnLst>
        </p:cTn>
      </p:par>
    </p:tnLst>
    <p:bldLst>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5|8.4|4.8"/>
</p:tagLst>
</file>

<file path=ppt/tags/tag10.xml><?xml version="1.0" encoding="utf-8"?>
<p:tagLst xmlns:a="http://schemas.openxmlformats.org/drawingml/2006/main" xmlns:r="http://schemas.openxmlformats.org/officeDocument/2006/relationships" xmlns:p="http://schemas.openxmlformats.org/presentationml/2006/main">
  <p:tag name="TIMING" val="|4.4|1.6|4.4|2.5"/>
</p:tagLst>
</file>

<file path=ppt/tags/tag11.xml><?xml version="1.0" encoding="utf-8"?>
<p:tagLst xmlns:a="http://schemas.openxmlformats.org/drawingml/2006/main" xmlns:r="http://schemas.openxmlformats.org/officeDocument/2006/relationships" xmlns:p="http://schemas.openxmlformats.org/presentationml/2006/main">
  <p:tag name="TIMING" val="|11.6|14.3|1.9|1.4|1.3|1.1|1|4"/>
</p:tagLst>
</file>

<file path=ppt/tags/tag12.xml><?xml version="1.0" encoding="utf-8"?>
<p:tagLst xmlns:a="http://schemas.openxmlformats.org/drawingml/2006/main" xmlns:r="http://schemas.openxmlformats.org/officeDocument/2006/relationships" xmlns:p="http://schemas.openxmlformats.org/presentationml/2006/main">
  <p:tag name="TIMING" val="|11.6|14.3|1.9|1.4|1.3|1.1|1|4"/>
</p:tagLst>
</file>

<file path=ppt/tags/tag13.xml><?xml version="1.0" encoding="utf-8"?>
<p:tagLst xmlns:a="http://schemas.openxmlformats.org/drawingml/2006/main" xmlns:r="http://schemas.openxmlformats.org/officeDocument/2006/relationships" xmlns:p="http://schemas.openxmlformats.org/presentationml/2006/main">
  <p:tag name="TIMING" val="|11.6|14.3|1.9|1.4|1.3|1.1|1|4"/>
</p:tagLst>
</file>

<file path=ppt/tags/tag14.xml><?xml version="1.0" encoding="utf-8"?>
<p:tagLst xmlns:a="http://schemas.openxmlformats.org/drawingml/2006/main" xmlns:r="http://schemas.openxmlformats.org/officeDocument/2006/relationships" xmlns:p="http://schemas.openxmlformats.org/presentationml/2006/main">
  <p:tag name="TIMING" val="|11.6|14.3|1.9|1.4|1.3|1.1|1|4"/>
</p:tagLst>
</file>

<file path=ppt/tags/tag15.xml><?xml version="1.0" encoding="utf-8"?>
<p:tagLst xmlns:a="http://schemas.openxmlformats.org/drawingml/2006/main" xmlns:r="http://schemas.openxmlformats.org/officeDocument/2006/relationships" xmlns:p="http://schemas.openxmlformats.org/presentationml/2006/main">
  <p:tag name="TIMING" val="|4.4|5.8|1.8"/>
</p:tagLst>
</file>

<file path=ppt/tags/tag16.xml><?xml version="1.0" encoding="utf-8"?>
<p:tagLst xmlns:a="http://schemas.openxmlformats.org/drawingml/2006/main" xmlns:r="http://schemas.openxmlformats.org/officeDocument/2006/relationships" xmlns:p="http://schemas.openxmlformats.org/presentationml/2006/main">
  <p:tag name="TIMING" val="|10.6"/>
</p:tagLst>
</file>

<file path=ppt/tags/tag2.xml><?xml version="1.0" encoding="utf-8"?>
<p:tagLst xmlns:a="http://schemas.openxmlformats.org/drawingml/2006/main" xmlns:r="http://schemas.openxmlformats.org/officeDocument/2006/relationships" xmlns:p="http://schemas.openxmlformats.org/presentationml/2006/main">
  <p:tag name="TIMING" val="|12.5"/>
</p:tagLst>
</file>

<file path=ppt/tags/tag3.xml><?xml version="1.0" encoding="utf-8"?>
<p:tagLst xmlns:a="http://schemas.openxmlformats.org/drawingml/2006/main" xmlns:r="http://schemas.openxmlformats.org/officeDocument/2006/relationships" xmlns:p="http://schemas.openxmlformats.org/presentationml/2006/main">
  <p:tag name="TIMING" val="|2.3|5.7|15.9|7|6.2|6.2"/>
</p:tagLst>
</file>

<file path=ppt/tags/tag4.xml><?xml version="1.0" encoding="utf-8"?>
<p:tagLst xmlns:a="http://schemas.openxmlformats.org/drawingml/2006/main" xmlns:r="http://schemas.openxmlformats.org/officeDocument/2006/relationships" xmlns:p="http://schemas.openxmlformats.org/presentationml/2006/main">
  <p:tag name="TIMING" val="|13.8|4.9|2.3|0.8|1.7"/>
</p:tagLst>
</file>

<file path=ppt/tags/tag5.xml><?xml version="1.0" encoding="utf-8"?>
<p:tagLst xmlns:a="http://schemas.openxmlformats.org/drawingml/2006/main" xmlns:r="http://schemas.openxmlformats.org/officeDocument/2006/relationships" xmlns:p="http://schemas.openxmlformats.org/presentationml/2006/main">
  <p:tag name="TIMING" val="|45.5|2.1|4"/>
</p:tagLst>
</file>

<file path=ppt/tags/tag6.xml><?xml version="1.0" encoding="utf-8"?>
<p:tagLst xmlns:a="http://schemas.openxmlformats.org/drawingml/2006/main" xmlns:r="http://schemas.openxmlformats.org/officeDocument/2006/relationships" xmlns:p="http://schemas.openxmlformats.org/presentationml/2006/main">
  <p:tag name="TIMING" val="|10.5|3.3"/>
</p:tagLst>
</file>

<file path=ppt/tags/tag7.xml><?xml version="1.0" encoding="utf-8"?>
<p:tagLst xmlns:a="http://schemas.openxmlformats.org/drawingml/2006/main" xmlns:r="http://schemas.openxmlformats.org/officeDocument/2006/relationships" xmlns:p="http://schemas.openxmlformats.org/presentationml/2006/main">
  <p:tag name="TIMING" val="|11.9|7.5|4.9"/>
</p:tagLst>
</file>

<file path=ppt/tags/tag8.xml><?xml version="1.0" encoding="utf-8"?>
<p:tagLst xmlns:a="http://schemas.openxmlformats.org/drawingml/2006/main" xmlns:r="http://schemas.openxmlformats.org/officeDocument/2006/relationships" xmlns:p="http://schemas.openxmlformats.org/presentationml/2006/main">
  <p:tag name="TIMING" val="|28|16.3|17.2|24.9"/>
</p:tagLst>
</file>

<file path=ppt/tags/tag9.xml><?xml version="1.0" encoding="utf-8"?>
<p:tagLst xmlns:a="http://schemas.openxmlformats.org/drawingml/2006/main" xmlns:r="http://schemas.openxmlformats.org/officeDocument/2006/relationships" xmlns:p="http://schemas.openxmlformats.org/presentationml/2006/main">
  <p:tag name="TIMING" val="|4.4|1.6|4.4|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30897</TotalTime>
  <Words>689</Words>
  <Application>Microsoft Office PowerPoint</Application>
  <PresentationFormat>On-screen Show (4:3)</PresentationFormat>
  <Paragraphs>220</Paragraphs>
  <Slides>23</Slides>
  <Notes>4</Notes>
  <HiddenSlides>0</HiddenSlides>
  <MMClips>23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23</vt:i4>
      </vt:variant>
    </vt:vector>
  </HeadingPairs>
  <TitlesOfParts>
    <vt:vector size="26" baseType="lpstr">
      <vt:lpstr>Office Theme</vt:lpstr>
      <vt:lpstr>Equation</vt:lpstr>
      <vt:lpstr>MathType 6.0 Equation</vt:lpstr>
      <vt:lpstr>6.4.1 Matrices</vt:lpstr>
      <vt:lpstr>Introduction</vt:lpstr>
      <vt:lpstr>Matrix representation</vt:lpstr>
      <vt:lpstr>Matrix representation</vt:lpstr>
      <vt:lpstr>Matrix representation</vt:lpstr>
      <vt:lpstr>Dimensions</vt:lpstr>
      <vt:lpstr>Indexing</vt:lpstr>
      <vt:lpstr>Indexing</vt:lpstr>
      <vt:lpstr>Indexing</vt:lpstr>
      <vt:lpstr>Column vectors of a matrix</vt:lpstr>
      <vt:lpstr>Column vectors of a matrix</vt:lpstr>
      <vt:lpstr>Square matrices</vt:lpstr>
      <vt:lpstr>Diagonal entries</vt:lpstr>
      <vt:lpstr>Off-diagonal entries</vt:lpstr>
      <vt:lpstr>Super-diagonal entries</vt:lpstr>
      <vt:lpstr>Sub-diagonal entries</vt:lpstr>
      <vt:lpstr>Square matrices</vt:lpstr>
      <vt:lpstr>Zero matrix</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713</cp:revision>
  <dcterms:created xsi:type="dcterms:W3CDTF">2020-04-30T19:27:29Z</dcterms:created>
  <dcterms:modified xsi:type="dcterms:W3CDTF">2020-10-23T15:32:51Z</dcterms:modified>
</cp:coreProperties>
</file>